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62" r:id="rId5"/>
    <p:sldId id="261" r:id="rId6"/>
    <p:sldId id="263" r:id="rId7"/>
    <p:sldId id="264" r:id="rId8"/>
    <p:sldId id="260" r:id="rId9"/>
    <p:sldId id="265" r:id="rId10"/>
    <p:sldId id="266" r:id="rId11"/>
    <p:sldId id="267" r:id="rId12"/>
    <p:sldId id="268" r:id="rId13"/>
    <p:sldId id="269" r:id="rId14"/>
    <p:sldId id="304" r:id="rId15"/>
    <p:sldId id="305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9" r:id="rId34"/>
    <p:sldId id="290" r:id="rId35"/>
    <p:sldId id="291" r:id="rId36"/>
    <p:sldId id="292" r:id="rId37"/>
    <p:sldId id="293" r:id="rId38"/>
    <p:sldId id="294" r:id="rId39"/>
    <p:sldId id="299" r:id="rId40"/>
    <p:sldId id="300" r:id="rId41"/>
    <p:sldId id="301" r:id="rId42"/>
    <p:sldId id="302" r:id="rId43"/>
    <p:sldId id="303" r:id="rId44"/>
    <p:sldId id="287" r:id="rId45"/>
    <p:sldId id="288" r:id="rId46"/>
    <p:sldId id="295" r:id="rId47"/>
    <p:sldId id="296" r:id="rId48"/>
    <p:sldId id="298" r:id="rId49"/>
    <p:sldId id="258" r:id="rId50"/>
    <p:sldId id="297" r:id="rId5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458" autoAdjust="0"/>
  </p:normalViewPr>
  <p:slideViewPr>
    <p:cSldViewPr snapToGrid="0">
      <p:cViewPr varScale="1">
        <p:scale>
          <a:sx n="79" d="100"/>
          <a:sy n="79" d="100"/>
        </p:scale>
        <p:origin x="773" y="82"/>
      </p:cViewPr>
      <p:guideLst/>
    </p:cSldViewPr>
  </p:slideViewPr>
  <p:outlineViewPr>
    <p:cViewPr>
      <p:scale>
        <a:sx n="33" d="100"/>
        <a:sy n="33" d="100"/>
      </p:scale>
      <p:origin x="0" y="-6235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8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ABCF4-09B4-4983-BD47-3DD2887B4C72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970D0-2E4A-4F9D-8AA4-4E1F31972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64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970D0-2E4A-4F9D-8AA4-4E1F31972EA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16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970D0-2E4A-4F9D-8AA4-4E1F31972EA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999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970D0-2E4A-4F9D-8AA4-4E1F31972EA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273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970D0-2E4A-4F9D-8AA4-4E1F31972EA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05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766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397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319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0884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2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258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287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128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880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213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637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EC22B-CBA7-451F-9E70-AA17B10B9FB7}" type="datetimeFigureOut">
              <a:rPr lang="tr-TR" smtClean="0"/>
              <a:t>20.11.2017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22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cv_bridge.tx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5453" y="834189"/>
            <a:ext cx="9144000" cy="5053264"/>
          </a:xfrm>
        </p:spPr>
        <p:txBody>
          <a:bodyPr>
            <a:normAutofit/>
          </a:bodyPr>
          <a:lstStyle/>
          <a:p>
            <a:r>
              <a:rPr lang="tr-TR" b="1" dirty="0"/>
              <a:t>Robot Teknolojisine </a:t>
            </a:r>
            <a:r>
              <a:rPr lang="tr-TR" b="1" dirty="0" smtClean="0"/>
              <a:t>Giriş</a:t>
            </a:r>
            <a:br>
              <a:rPr lang="tr-TR" b="1" dirty="0" smtClean="0"/>
            </a:br>
            <a:r>
              <a:rPr lang="tr-TR" sz="2200" dirty="0" smtClean="0"/>
              <a:t> Yrd. Doç. Dr. Erkan Uslu, </a:t>
            </a:r>
            <a:br>
              <a:rPr lang="tr-TR" sz="2200" dirty="0" smtClean="0"/>
            </a:br>
            <a:r>
              <a:rPr lang="tr-TR" sz="2200" dirty="0" smtClean="0"/>
              <a:t>Doç. Dr. Sırma Yavuz, Doç. Dr. Fatih Amasyalı,</a:t>
            </a:r>
            <a:br>
              <a:rPr lang="tr-TR" sz="2200" dirty="0" smtClean="0"/>
            </a:br>
            <a:r>
              <a:rPr lang="tr-TR" sz="2200" dirty="0" smtClean="0"/>
              <a:t>Ar. </a:t>
            </a:r>
            <a:r>
              <a:rPr lang="en-US" sz="2200" dirty="0" err="1" smtClean="0"/>
              <a:t>Grv</a:t>
            </a:r>
            <a:r>
              <a:rPr lang="tr-TR" sz="2200" dirty="0" smtClean="0"/>
              <a:t>. Nihal Altuntaş, Ar. Grv. Furkan Çakmak</a:t>
            </a:r>
            <a:br>
              <a:rPr lang="tr-TR" sz="2200" dirty="0" smtClean="0"/>
            </a:br>
            <a:r>
              <a:rPr lang="tr-TR" sz="2200" dirty="0" smtClean="0"/>
              <a:t/>
            </a:r>
            <a:br>
              <a:rPr lang="tr-TR" sz="2200" dirty="0" smtClean="0"/>
            </a:br>
            <a:r>
              <a:rPr lang="tr-TR" sz="2200" dirty="0"/>
              <a:t/>
            </a:r>
            <a:br>
              <a:rPr lang="tr-TR" sz="2200" dirty="0"/>
            </a:br>
            <a:r>
              <a:rPr lang="tr-TR" sz="2400" b="1" dirty="0" smtClean="0"/>
              <a:t>D109 – DB028</a:t>
            </a:r>
            <a:r>
              <a:rPr lang="tr-TR" sz="2400" b="1" dirty="0"/>
              <a:t/>
            </a:r>
            <a:br>
              <a:rPr lang="tr-TR" sz="2400" b="1" dirty="0"/>
            </a:br>
            <a:r>
              <a:rPr lang="tr-TR" sz="2400" b="1" dirty="0"/>
              <a:t>Pazartesi 13:00-16:00</a:t>
            </a:r>
            <a:r>
              <a:rPr lang="tr-TR" sz="2200" dirty="0"/>
              <a:t/>
            </a:r>
            <a:br>
              <a:rPr lang="tr-TR" sz="2200" dirty="0"/>
            </a:br>
            <a:r>
              <a:rPr lang="tr-TR" sz="2200" dirty="0" smtClean="0"/>
              <a:t/>
            </a:r>
            <a:br>
              <a:rPr lang="tr-TR" sz="2200" dirty="0" smtClean="0"/>
            </a:br>
            <a:r>
              <a:rPr lang="tr-TR" sz="2200" dirty="0" smtClean="0"/>
              <a:t>10</a:t>
            </a:r>
            <a:br>
              <a:rPr lang="tr-TR" sz="2200" dirty="0" smtClean="0"/>
            </a:b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9116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</a:t>
            </a:r>
            <a:r>
              <a:rPr lang="en-US" dirty="0" smtClean="0"/>
              <a:t>motion</a:t>
            </a:r>
            <a:r>
              <a:rPr lang="tr-TR" dirty="0" smtClean="0"/>
              <a:t> - Visual </a:t>
            </a:r>
            <a:r>
              <a:rPr lang="tr-TR" dirty="0" err="1" smtClean="0"/>
              <a:t>odometry</a:t>
            </a:r>
            <a:endParaRPr lang="en-US" dirty="0"/>
          </a:p>
        </p:txBody>
      </p:sp>
      <p:pic>
        <p:nvPicPr>
          <p:cNvPr id="4" name="SVO- Fast Semi-Direct Monocular Visual Odometry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  <p:sp>
        <p:nvSpPr>
          <p:cNvPr id="5" name="Rectangle 4"/>
          <p:cNvSpPr/>
          <p:nvPr/>
        </p:nvSpPr>
        <p:spPr>
          <a:xfrm>
            <a:off x="3393866" y="1321356"/>
            <a:ext cx="4917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https://www.youtube.com/watch?v=2YnIMfw6bJY</a:t>
            </a:r>
          </a:p>
        </p:txBody>
      </p:sp>
    </p:spTree>
    <p:extLst>
      <p:ext uri="{BB962C8B-B14F-4D97-AF65-F5344CB8AC3E}">
        <p14:creationId xmlns:p14="http://schemas.microsoft.com/office/powerpoint/2010/main" val="22433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Motion </a:t>
            </a:r>
            <a:r>
              <a:rPr lang="tr-TR" dirty="0" err="1" smtClean="0"/>
              <a:t>field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Optical </a:t>
            </a:r>
            <a:r>
              <a:rPr lang="tr-TR" dirty="0" err="1"/>
              <a:t>f</a:t>
            </a:r>
            <a:r>
              <a:rPr lang="tr-TR" dirty="0" err="1" smtClean="0"/>
              <a:t>low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Motion </a:t>
            </a:r>
            <a:r>
              <a:rPr lang="tr-TR" dirty="0" err="1" smtClean="0"/>
              <a:t>field</a:t>
            </a:r>
            <a:r>
              <a:rPr lang="tr-TR" dirty="0" smtClean="0"/>
              <a:t> : </a:t>
            </a:r>
            <a:r>
              <a:rPr lang="tr-TR" dirty="0" err="1" smtClean="0"/>
              <a:t>If</a:t>
            </a:r>
            <a:r>
              <a:rPr lang="tr-TR" dirty="0" smtClean="0"/>
              <a:t> a </a:t>
            </a:r>
            <a:r>
              <a:rPr lang="tr-TR" dirty="0" err="1" smtClean="0"/>
              <a:t>point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environment</a:t>
            </a:r>
            <a:r>
              <a:rPr lang="tr-TR" dirty="0" smtClean="0"/>
              <a:t> </a:t>
            </a:r>
            <a:r>
              <a:rPr lang="tr-TR" dirty="0" err="1" smtClean="0"/>
              <a:t>moves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velocity</a:t>
            </a:r>
            <a:r>
              <a:rPr lang="tr-TR" dirty="0" smtClean="0"/>
              <a:t> </a:t>
            </a:r>
            <a:r>
              <a:rPr lang="tr-TR" dirty="0" err="1" smtClean="0"/>
              <a:t>vo</a:t>
            </a:r>
            <a:r>
              <a:rPr lang="tr-TR" dirty="0" smtClean="0"/>
              <a:t>,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correspondes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a </a:t>
            </a:r>
            <a:r>
              <a:rPr lang="tr-TR" dirty="0" err="1" smtClean="0"/>
              <a:t>motion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velocity</a:t>
            </a:r>
            <a:r>
              <a:rPr lang="tr-TR" dirty="0" smtClean="0"/>
              <a:t> vi in </a:t>
            </a:r>
            <a:r>
              <a:rPr lang="tr-TR" dirty="0" err="1" smtClean="0"/>
              <a:t>image</a:t>
            </a:r>
            <a:r>
              <a:rPr lang="tr-TR" dirty="0" smtClean="0"/>
              <a:t> </a:t>
            </a:r>
            <a:r>
              <a:rPr lang="tr-TR" dirty="0" err="1" smtClean="0"/>
              <a:t>plane</a:t>
            </a:r>
            <a:r>
              <a:rPr lang="tr-TR" dirty="0" smtClean="0"/>
              <a:t> </a:t>
            </a:r>
          </a:p>
          <a:p>
            <a:r>
              <a:rPr lang="tr-TR" dirty="0" smtClean="0"/>
              <a:t>Optical </a:t>
            </a:r>
            <a:r>
              <a:rPr lang="tr-TR" dirty="0" err="1" smtClean="0"/>
              <a:t>flow</a:t>
            </a:r>
            <a:r>
              <a:rPr lang="tr-TR" dirty="0" smtClean="0"/>
              <a:t> : </a:t>
            </a:r>
            <a:r>
              <a:rPr lang="tr-TR" dirty="0" err="1" smtClean="0"/>
              <a:t>If</a:t>
            </a:r>
            <a:r>
              <a:rPr lang="tr-TR" dirty="0" smtClean="0"/>
              <a:t> </a:t>
            </a:r>
            <a:r>
              <a:rPr lang="tr-TR" dirty="0" err="1" smtClean="0"/>
              <a:t>light</a:t>
            </a:r>
            <a:r>
              <a:rPr lang="tr-TR" dirty="0" smtClean="0"/>
              <a:t> </a:t>
            </a:r>
            <a:r>
              <a:rPr lang="tr-TR" dirty="0" err="1" smtClean="0"/>
              <a:t>source</a:t>
            </a:r>
            <a:r>
              <a:rPr lang="tr-TR" dirty="0" smtClean="0"/>
              <a:t> </a:t>
            </a:r>
            <a:r>
              <a:rPr lang="tr-TR" dirty="0" err="1" smtClean="0"/>
              <a:t>moves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brightness</a:t>
            </a:r>
            <a:r>
              <a:rPr lang="tr-TR" dirty="0" smtClean="0"/>
              <a:t> </a:t>
            </a:r>
            <a:r>
              <a:rPr lang="tr-TR" dirty="0" err="1" smtClean="0"/>
              <a:t>pattern</a:t>
            </a:r>
            <a:r>
              <a:rPr lang="tr-TR" dirty="0" smtClean="0"/>
              <a:t> in </a:t>
            </a:r>
            <a:r>
              <a:rPr lang="tr-TR" dirty="0" err="1" smtClean="0"/>
              <a:t>image</a:t>
            </a:r>
            <a:r>
              <a:rPr lang="tr-TR" dirty="0" smtClean="0"/>
              <a:t> </a:t>
            </a:r>
            <a:r>
              <a:rPr lang="tr-TR" dirty="0" err="1" smtClean="0"/>
              <a:t>moves</a:t>
            </a:r>
            <a:r>
              <a:rPr lang="tr-TR" dirty="0" smtClean="0"/>
              <a:t> </a:t>
            </a:r>
            <a:r>
              <a:rPr lang="tr-TR" dirty="0" err="1" smtClean="0"/>
              <a:t>too</a:t>
            </a:r>
            <a:endParaRPr lang="tr-TR" dirty="0" smtClean="0"/>
          </a:p>
          <a:p>
            <a:endParaRPr lang="tr-TR" dirty="0"/>
          </a:p>
          <a:p>
            <a:r>
              <a:rPr lang="tr-TR" dirty="0" smtClean="0"/>
              <a:t>Motion </a:t>
            </a:r>
            <a:r>
              <a:rPr lang="tr-TR" dirty="0" err="1" smtClean="0"/>
              <a:t>field</a:t>
            </a:r>
            <a:r>
              <a:rPr lang="tr-TR" dirty="0" smtClean="0"/>
              <a:t> : </a:t>
            </a:r>
            <a:r>
              <a:rPr lang="tr-TR" dirty="0" err="1" smtClean="0"/>
              <a:t>real</a:t>
            </a:r>
            <a:r>
              <a:rPr lang="tr-TR" dirty="0" smtClean="0"/>
              <a:t> World 3d </a:t>
            </a:r>
            <a:r>
              <a:rPr lang="tr-TR" dirty="0" err="1" smtClean="0"/>
              <a:t>motion</a:t>
            </a:r>
            <a:endParaRPr lang="tr-TR" dirty="0" smtClean="0"/>
          </a:p>
          <a:p>
            <a:r>
              <a:rPr lang="tr-TR" dirty="0" smtClean="0"/>
              <a:t>Optical </a:t>
            </a:r>
            <a:r>
              <a:rPr lang="tr-TR" dirty="0" err="1" smtClean="0"/>
              <a:t>flow</a:t>
            </a:r>
            <a:r>
              <a:rPr lang="tr-TR" dirty="0" smtClean="0"/>
              <a:t> : </a:t>
            </a:r>
            <a:r>
              <a:rPr lang="tr-TR" dirty="0" err="1" smtClean="0"/>
              <a:t>Projection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motion</a:t>
            </a:r>
            <a:r>
              <a:rPr lang="tr-TR" dirty="0" smtClean="0"/>
              <a:t> </a:t>
            </a:r>
            <a:r>
              <a:rPr lang="tr-TR" dirty="0" err="1" smtClean="0"/>
              <a:t>field</a:t>
            </a:r>
            <a:r>
              <a:rPr lang="tr-TR" dirty="0" smtClean="0"/>
              <a:t> </a:t>
            </a:r>
            <a:r>
              <a:rPr lang="tr-TR" dirty="0" err="1" smtClean="0"/>
              <a:t>onto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2D </a:t>
            </a:r>
            <a:r>
              <a:rPr lang="tr-TR" dirty="0" err="1" smtClean="0"/>
              <a:t>image</a:t>
            </a:r>
            <a:endParaRPr lang="tr-TR" dirty="0" smtClean="0"/>
          </a:p>
          <a:p>
            <a:endParaRPr lang="tr-TR" dirty="0"/>
          </a:p>
          <a:p>
            <a:r>
              <a:rPr lang="tr-TR" dirty="0" err="1" smtClean="0"/>
              <a:t>Estimate</a:t>
            </a:r>
            <a:r>
              <a:rPr lang="tr-TR" dirty="0" smtClean="0"/>
              <a:t> </a:t>
            </a:r>
            <a:r>
              <a:rPr lang="tr-TR" dirty="0" err="1" smtClean="0"/>
              <a:t>motion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optical</a:t>
            </a:r>
            <a:r>
              <a:rPr lang="tr-TR" dirty="0" smtClean="0"/>
              <a:t> </a:t>
            </a:r>
            <a:r>
              <a:rPr lang="tr-TR" dirty="0" err="1" smtClean="0"/>
              <a:t>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Motion </a:t>
            </a:r>
            <a:r>
              <a:rPr lang="tr-TR" dirty="0" err="1" smtClean="0"/>
              <a:t>Field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421" y="1617806"/>
            <a:ext cx="8945564" cy="52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5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Optical </a:t>
            </a:r>
            <a:r>
              <a:rPr lang="tr-TR" dirty="0" err="1" smtClean="0"/>
              <a:t>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Find </a:t>
                </a:r>
                <a:r>
                  <a:rPr lang="tr-TR" dirty="0" err="1" smtClean="0"/>
                  <a:t>for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each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pixel</a:t>
                </a:r>
                <a:r>
                  <a:rPr lang="tr-TR" dirty="0" smtClean="0"/>
                  <a:t> a </a:t>
                </a:r>
                <a:r>
                  <a:rPr lang="tr-TR" dirty="0" err="1" smtClean="0"/>
                  <a:t>velocity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vector</a:t>
                </a: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tr-TR" dirty="0" smtClean="0"/>
                  <a:t> </a:t>
                </a:r>
                <a:r>
                  <a:rPr lang="tr-TR" dirty="0" err="1" smtClean="0"/>
                  <a:t>which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says</a:t>
                </a:r>
                <a:endParaRPr lang="tr-TR" dirty="0" smtClean="0"/>
              </a:p>
              <a:p>
                <a:r>
                  <a:rPr lang="tr-TR" dirty="0" smtClean="0"/>
                  <a:t>How </a:t>
                </a:r>
                <a:r>
                  <a:rPr lang="tr-TR" dirty="0" err="1" smtClean="0"/>
                  <a:t>quickly</a:t>
                </a:r>
                <a:r>
                  <a:rPr lang="tr-TR" dirty="0" smtClean="0"/>
                  <a:t> is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pixel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moves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across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image</a:t>
                </a:r>
                <a:endParaRPr lang="tr-TR" dirty="0" smtClean="0"/>
              </a:p>
              <a:p>
                <a:r>
                  <a:rPr lang="tr-TR" dirty="0" err="1" smtClean="0"/>
                  <a:t>In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which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direction</a:t>
                </a:r>
                <a:r>
                  <a:rPr lang="tr-TR" dirty="0" smtClean="0"/>
                  <a:t> it </a:t>
                </a:r>
                <a:r>
                  <a:rPr lang="tr-TR" dirty="0" err="1" smtClean="0"/>
                  <a:t>moves</a:t>
                </a:r>
                <a:r>
                  <a:rPr lang="tr-TR" dirty="0" smtClean="0"/>
                  <a:t>; </a:t>
                </a:r>
                <a:r>
                  <a:rPr lang="tr-TR" dirty="0" err="1" smtClean="0"/>
                  <a:t>according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intensity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change</a:t>
                </a:r>
                <a:endParaRPr lang="tr-T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74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Optical </a:t>
            </a:r>
            <a:r>
              <a:rPr lang="tr-TR" dirty="0" err="1"/>
              <a:t>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Consider a </a:t>
                </a:r>
                <a:r>
                  <a:rPr lang="tr-TR" dirty="0" err="1" smtClean="0"/>
                  <a:t>pixel</a:t>
                </a:r>
                <a:r>
                  <a:rPr lang="tr-TR" dirty="0" smtClean="0"/>
                  <a:t> I(</a:t>
                </a:r>
                <a:r>
                  <a:rPr lang="tr-TR" dirty="0" err="1" smtClean="0"/>
                  <a:t>x,y,t</a:t>
                </a:r>
                <a:r>
                  <a:rPr lang="tr-TR" dirty="0" smtClean="0"/>
                  <a:t>) ,n </a:t>
                </a:r>
                <a:r>
                  <a:rPr lang="tr-TR" dirty="0" err="1" smtClean="0"/>
                  <a:t>first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frame</a:t>
                </a:r>
                <a:r>
                  <a:rPr lang="tr-TR" dirty="0" smtClean="0"/>
                  <a:t>. </a:t>
                </a:r>
                <a:r>
                  <a:rPr lang="tr-TR" dirty="0" err="1" smtClean="0"/>
                  <a:t>It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moves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by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distance</a:t>
                </a:r>
                <a:r>
                  <a:rPr lang="tr-TR" dirty="0" smtClean="0"/>
                  <a:t> (</a:t>
                </a:r>
                <a:r>
                  <a:rPr lang="tr-TR" dirty="0" err="1" smtClean="0"/>
                  <a:t>dx,dy</a:t>
                </a:r>
                <a:r>
                  <a:rPr lang="tr-TR" dirty="0" smtClean="0"/>
                  <a:t>) in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next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frame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taken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after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dt</a:t>
                </a:r>
                <a:r>
                  <a:rPr lang="tr-TR" dirty="0" smtClean="0"/>
                  <a:t> time. </a:t>
                </a:r>
                <a:r>
                  <a:rPr lang="tr-TR" dirty="0" err="1" smtClean="0"/>
                  <a:t>If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intensity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does</a:t>
                </a:r>
                <a:r>
                  <a:rPr lang="tr-TR" dirty="0" smtClean="0"/>
                  <a:t> not </a:t>
                </a:r>
                <a:r>
                  <a:rPr lang="tr-TR" dirty="0" err="1" smtClean="0"/>
                  <a:t>change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we</a:t>
                </a:r>
                <a:r>
                  <a:rPr lang="tr-TR" dirty="0" smtClean="0"/>
                  <a:t> can </a:t>
                </a:r>
                <a:r>
                  <a:rPr lang="tr-TR" dirty="0" err="1" smtClean="0"/>
                  <a:t>write</a:t>
                </a:r>
                <a:r>
                  <a:rPr lang="tr-TR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</m:oMath>
                  </m:oMathPara>
                </a14:m>
                <a:endParaRPr lang="tr-TR" dirty="0" smtClean="0"/>
              </a:p>
              <a:p>
                <a:r>
                  <a:rPr lang="tr-TR" dirty="0" smtClean="0"/>
                  <a:t>As </a:t>
                </a:r>
                <a:r>
                  <a:rPr lang="tr-TR" dirty="0" err="1" smtClean="0"/>
                  <a:t>dt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approaches</a:t>
                </a:r>
                <a:r>
                  <a:rPr lang="tr-TR" dirty="0" smtClean="0"/>
                  <a:t> 0 </a:t>
                </a:r>
                <a:r>
                  <a:rPr lang="tr-TR" dirty="0" err="1" smtClean="0"/>
                  <a:t>we</a:t>
                </a:r>
                <a:r>
                  <a:rPr lang="tr-TR" dirty="0" smtClean="0"/>
                  <a:t> can </a:t>
                </a:r>
                <a:r>
                  <a:rPr lang="tr-TR" dirty="0" err="1" smtClean="0"/>
                  <a:t>also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write</a:t>
                </a:r>
                <a:endParaRPr lang="tr-TR" dirty="0" smtClean="0"/>
              </a:p>
              <a:p>
                <a:endParaRPr lang="tr-T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:endParaRPr lang="tr-T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tr-T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tr-T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tr-T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tr-T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tr-TR" dirty="0" smtClean="0"/>
                  <a:t>,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tr-TR" dirty="0" smtClean="0"/>
                  <a:t>,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tr-TR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86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Optical </a:t>
            </a:r>
            <a:r>
              <a:rPr lang="tr-TR" dirty="0" err="1"/>
              <a:t>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Calculating </a:t>
                </a:r>
                <a:r>
                  <a:rPr lang="tr-TR" dirty="0" err="1" smtClean="0"/>
                  <a:t>squareof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magnitude</a:t>
                </a:r>
                <a:r>
                  <a:rPr lang="tr-TR" dirty="0" smtClean="0"/>
                  <a:t> of </a:t>
                </a:r>
                <a:r>
                  <a:rPr lang="tr-TR" dirty="0" err="1" smtClean="0"/>
                  <a:t>optical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flow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gradient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and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trying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minize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that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value</a:t>
                </a:r>
                <a:r>
                  <a:rPr lang="tr-TR" dirty="0" smtClean="0"/>
                  <a:t> </a:t>
                </a:r>
                <a:r>
                  <a:rPr lang="tr-TR" dirty="0" smtClean="0">
                    <a:sym typeface="Wingdings" panose="05000000000000000000" pitchFamily="2" charset="2"/>
                  </a:rPr>
                  <a:t> a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constraint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that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states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pixles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are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moving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together</a:t>
                </a:r>
                <a:endParaRPr lang="tr-TR" dirty="0" smtClean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:endParaRPr lang="tr-T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tr-T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09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Color</a:t>
            </a:r>
            <a:r>
              <a:rPr lang="tr-TR" dirty="0" smtClean="0"/>
              <a:t> </a:t>
            </a:r>
            <a:r>
              <a:rPr lang="tr-TR" dirty="0" err="1" smtClean="0"/>
              <a:t>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Color</a:t>
            </a:r>
            <a:r>
              <a:rPr lang="tr-TR" dirty="0" smtClean="0"/>
              <a:t> </a:t>
            </a:r>
            <a:r>
              <a:rPr lang="tr-TR" dirty="0" err="1" smtClean="0"/>
              <a:t>thresholding</a:t>
            </a:r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r>
              <a:rPr lang="tr-TR" dirty="0" err="1" smtClean="0"/>
              <a:t>Color</a:t>
            </a:r>
            <a:r>
              <a:rPr lang="tr-TR" dirty="0" smtClean="0"/>
              <a:t> </a:t>
            </a:r>
            <a:r>
              <a:rPr lang="tr-TR" dirty="0" err="1" smtClean="0"/>
              <a:t>Segmentation</a:t>
            </a:r>
            <a:endParaRPr lang="tr-TR" dirty="0" smtClean="0"/>
          </a:p>
          <a:p>
            <a:pPr lvl="1"/>
            <a:r>
              <a:rPr lang="tr-TR" dirty="0" err="1" smtClean="0"/>
              <a:t>Adaptive</a:t>
            </a:r>
            <a:r>
              <a:rPr lang="tr-TR" dirty="0" smtClean="0"/>
              <a:t> </a:t>
            </a:r>
            <a:r>
              <a:rPr lang="tr-TR" dirty="0" err="1" smtClean="0"/>
              <a:t>thresholding</a:t>
            </a:r>
            <a:endParaRPr lang="tr-TR" dirty="0" smtClean="0"/>
          </a:p>
          <a:p>
            <a:pPr lvl="1"/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</a:t>
            </a:r>
            <a:r>
              <a:rPr lang="tr-TR" dirty="0" err="1" smtClean="0"/>
              <a:t>clustering</a:t>
            </a:r>
            <a:endParaRPr lang="tr-TR" dirty="0" smtClean="0"/>
          </a:p>
          <a:p>
            <a:pPr marL="457200" lvl="1" indent="0">
              <a:buNone/>
            </a:pPr>
            <a:r>
              <a:rPr lang="tr-TR" dirty="0" smtClean="0">
                <a:sym typeface="Wingdings" panose="05000000000000000000" pitchFamily="2" charset="2"/>
              </a:rPr>
              <a:t> </a:t>
            </a:r>
            <a:r>
              <a:rPr lang="tr-TR" dirty="0" err="1" smtClean="0">
                <a:sym typeface="Wingdings" panose="05000000000000000000" pitchFamily="2" charset="2"/>
              </a:rPr>
              <a:t>Floor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plane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extraction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02" y="2556769"/>
            <a:ext cx="8283696" cy="7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Image </a:t>
            </a:r>
            <a:r>
              <a:rPr lang="tr-TR" dirty="0" err="1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Frequency</a:t>
            </a:r>
            <a:r>
              <a:rPr lang="tr-TR" dirty="0"/>
              <a:t> domain </a:t>
            </a:r>
            <a:r>
              <a:rPr lang="tr-TR" dirty="0" err="1"/>
              <a:t>filtering</a:t>
            </a:r>
            <a:endParaRPr lang="en-US" dirty="0"/>
          </a:p>
          <a:p>
            <a:r>
              <a:rPr lang="tr-TR" dirty="0" err="1" smtClean="0"/>
              <a:t>Spatial</a:t>
            </a:r>
            <a:r>
              <a:rPr lang="tr-TR" dirty="0" smtClean="0"/>
              <a:t> </a:t>
            </a:r>
            <a:r>
              <a:rPr lang="tr-TR" dirty="0" err="1" smtClean="0"/>
              <a:t>Filtering</a:t>
            </a:r>
            <a:endParaRPr lang="tr-T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" y="2904507"/>
            <a:ext cx="7238048" cy="351833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5962" y="2904507"/>
            <a:ext cx="11456297" cy="3856182"/>
            <a:chOff x="123782" y="2896327"/>
            <a:chExt cx="14308471" cy="36174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82" y="2896327"/>
              <a:ext cx="3630841" cy="36174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4623" y="2896327"/>
              <a:ext cx="3630841" cy="359094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5464" y="2922828"/>
              <a:ext cx="3644141" cy="359094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16305" y="2957507"/>
              <a:ext cx="3415948" cy="349508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86510" y="1966854"/>
                <a:ext cx="6705490" cy="131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tr-TR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tr-T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tr-T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tr-T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tr-T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sz="28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tr-T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tr-T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tr-T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tr-T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tr-TR" sz="28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tr-TR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tr-TR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tr-T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tr-TR" sz="2800" i="1">
                                  <a:latin typeface="Cambria Math" panose="02040503050406030204" pitchFamily="18" charset="0"/>
                                </a:rPr>
                                <m:t> .</m:t>
                              </m:r>
                              <m:r>
                                <a:rPr lang="tr-TR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10" y="1966854"/>
                <a:ext cx="6705490" cy="13126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95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</a:t>
            </a:r>
            <a:r>
              <a:rPr lang="tr-TR" dirty="0" smtClean="0"/>
              <a:t>mage </a:t>
            </a:r>
            <a:r>
              <a:rPr lang="tr-TR" dirty="0" err="1" smtClean="0"/>
              <a:t>Filtering</a:t>
            </a:r>
            <a:r>
              <a:rPr lang="tr-TR" dirty="0" smtClean="0"/>
              <a:t> – </a:t>
            </a:r>
            <a:r>
              <a:rPr lang="tr-TR" dirty="0" err="1" smtClean="0"/>
              <a:t>Spatial</a:t>
            </a:r>
            <a:r>
              <a:rPr lang="tr-TR" dirty="0" smtClean="0"/>
              <a:t> </a:t>
            </a:r>
            <a:r>
              <a:rPr lang="tr-TR" dirty="0" err="1" smtClean="0"/>
              <a:t>Filtering</a:t>
            </a:r>
            <a:r>
              <a:rPr lang="tr-TR" dirty="0" smtClean="0"/>
              <a:t> - </a:t>
            </a:r>
            <a:r>
              <a:rPr lang="tr-TR" dirty="0" err="1" smtClean="0"/>
              <a:t>Smoothing</a:t>
            </a:r>
            <a:r>
              <a:rPr lang="tr-TR" dirty="0" smtClean="0"/>
              <a:t> </a:t>
            </a:r>
            <a:r>
              <a:rPr lang="tr-TR" dirty="0" err="1" smtClean="0"/>
              <a:t>Filters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Median </a:t>
                </a:r>
                <a:r>
                  <a:rPr lang="tr-TR" dirty="0" err="1" smtClean="0"/>
                  <a:t>Filter</a:t>
                </a:r>
                <a:r>
                  <a:rPr lang="tr-TR" dirty="0" smtClean="0"/>
                  <a:t> : </a:t>
                </a:r>
                <a:r>
                  <a:rPr lang="tr-TR" dirty="0" err="1" smtClean="0"/>
                  <a:t>Non-linear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filter</a:t>
                </a:r>
                <a:endParaRPr lang="tr-TR" dirty="0" smtClean="0"/>
              </a:p>
              <a:p>
                <a:endParaRPr lang="tr-TR" dirty="0" smtClean="0"/>
              </a:p>
              <a:p>
                <a:r>
                  <a:rPr lang="tr-TR" dirty="0" err="1" smtClean="0"/>
                  <a:t>Mean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Filter</a:t>
                </a:r>
                <a:r>
                  <a:rPr lang="tr-TR" dirty="0"/>
                  <a:t> </a:t>
                </a:r>
                <a:r>
                  <a:rPr lang="tr-TR" dirty="0" smtClean="0"/>
                  <a:t>: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tr-TR" dirty="0" smtClean="0"/>
              </a:p>
              <a:p>
                <a:pPr marL="0" indent="0">
                  <a:buNone/>
                </a:pPr>
                <a:endParaRPr lang="tr-TR" dirty="0" smtClean="0"/>
              </a:p>
              <a:p>
                <a:r>
                  <a:rPr lang="tr-TR" dirty="0" smtClean="0"/>
                  <a:t>Gauss </a:t>
                </a:r>
                <a:r>
                  <a:rPr lang="tr-TR" dirty="0" err="1" smtClean="0"/>
                  <a:t>Filter</a:t>
                </a:r>
                <a:r>
                  <a:rPr lang="tr-TR" dirty="0" smtClean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tr-TR" dirty="0" smtClean="0"/>
                  <a:t>  </a:t>
                </a:r>
                <a:r>
                  <a:rPr lang="tr-TR" dirty="0" smtClean="0"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tr-TR" dirty="0" smtClean="0"/>
              </a:p>
              <a:p>
                <a:pPr marL="0" indent="0">
                  <a:buNone/>
                </a:pPr>
                <a:r>
                  <a:rPr lang="tr-TR" dirty="0" smtClean="0"/>
                  <a:t> </a:t>
                </a:r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7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Image </a:t>
            </a:r>
            <a:r>
              <a:rPr lang="tr-TR" dirty="0" err="1"/>
              <a:t>Filtering</a:t>
            </a:r>
            <a:r>
              <a:rPr lang="tr-TR" dirty="0"/>
              <a:t> – </a:t>
            </a:r>
            <a:r>
              <a:rPr lang="tr-TR" dirty="0" err="1"/>
              <a:t>Spatial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 </a:t>
            </a:r>
            <a:r>
              <a:rPr lang="tr-TR" dirty="0" smtClean="0"/>
              <a:t>– </a:t>
            </a:r>
            <a:r>
              <a:rPr lang="tr-TR" dirty="0" err="1" smtClean="0"/>
              <a:t>Edge</a:t>
            </a:r>
            <a:r>
              <a:rPr lang="tr-TR" dirty="0" smtClean="0"/>
              <a:t> </a:t>
            </a:r>
            <a:r>
              <a:rPr lang="tr-TR" dirty="0" err="1" smtClean="0"/>
              <a:t>Detection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r-TR" dirty="0" smtClean="0"/>
                  <a:t>Roberts </a:t>
                </a:r>
                <a:r>
                  <a:rPr lang="tr-TR" dirty="0" err="1" smtClean="0"/>
                  <a:t>Filter</a:t>
                </a:r>
                <a:r>
                  <a:rPr lang="tr-TR" dirty="0" smtClean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tr-TR" dirty="0" smtClean="0"/>
              </a:p>
              <a:p>
                <a:r>
                  <a:rPr lang="tr-TR" dirty="0" err="1" smtClean="0"/>
                  <a:t>Prewitt</a:t>
                </a:r>
                <a:r>
                  <a:rPr lang="tr-TR" dirty="0" smtClean="0"/>
                  <a:t> </a:t>
                </a:r>
                <a:r>
                  <a:rPr lang="tr-TR" dirty="0" err="1"/>
                  <a:t>Filter</a:t>
                </a:r>
                <a:r>
                  <a:rPr lang="tr-TR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/>
                  <a:t>, </a:t>
                </a:r>
                <a:r>
                  <a:rPr lang="tr-TR" dirty="0" smtClean="0"/>
                  <a:t>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tr-TR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r-TR" dirty="0" smtClean="0"/>
                  <a:t>,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atan</m:t>
                        </m:r>
                      </m:fName>
                      <m:e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tr-TR" dirty="0" smtClean="0"/>
              </a:p>
              <a:p>
                <a:r>
                  <a:rPr lang="tr-TR" dirty="0" err="1" smtClean="0"/>
                  <a:t>Sobel</a:t>
                </a:r>
                <a:r>
                  <a:rPr lang="tr-TR" dirty="0" smtClean="0"/>
                  <a:t> </a:t>
                </a:r>
                <a:r>
                  <a:rPr lang="tr-TR" dirty="0" err="1"/>
                  <a:t>Filter</a:t>
                </a:r>
                <a:r>
                  <a:rPr lang="tr-TR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/>
                  <a:t>,            </a:t>
                </a:r>
                <a:r>
                  <a:rPr lang="tr-TR" dirty="0" smtClean="0"/>
                  <a:t>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tr-TR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r-TR" dirty="0"/>
                  <a:t>,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atan</m:t>
                        </m:r>
                      </m:fName>
                      <m:e>
                        <m:d>
                          <m:d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tr-T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47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/>
          </a:bodyPr>
          <a:lstStyle/>
          <a:p>
            <a:r>
              <a:rPr lang="en-US" dirty="0" smtClean="0"/>
              <a:t>Fundamentals of computer vision</a:t>
            </a:r>
          </a:p>
          <a:p>
            <a:pPr lvl="1"/>
            <a:r>
              <a:rPr lang="en-US" dirty="0" smtClean="0"/>
              <a:t>Structure from stereo</a:t>
            </a:r>
          </a:p>
          <a:p>
            <a:pPr lvl="1"/>
            <a:r>
              <a:rPr lang="en-US" dirty="0" smtClean="0"/>
              <a:t>Structure from motion</a:t>
            </a:r>
          </a:p>
          <a:p>
            <a:pPr lvl="1"/>
            <a:r>
              <a:rPr lang="en-US" dirty="0" smtClean="0"/>
              <a:t>Motion and optical flow</a:t>
            </a:r>
          </a:p>
          <a:p>
            <a:pPr lvl="1"/>
            <a:r>
              <a:rPr lang="en-US" dirty="0" smtClean="0"/>
              <a:t>Color tracking</a:t>
            </a:r>
          </a:p>
          <a:p>
            <a:r>
              <a:rPr lang="en-US" dirty="0" smtClean="0"/>
              <a:t>Fundamentals of image processing</a:t>
            </a:r>
          </a:p>
          <a:p>
            <a:pPr lvl="1"/>
            <a:r>
              <a:rPr lang="en-US" dirty="0" smtClean="0"/>
              <a:t>Image filtering</a:t>
            </a:r>
          </a:p>
          <a:p>
            <a:pPr lvl="1"/>
            <a:r>
              <a:rPr lang="en-US" dirty="0" smtClean="0"/>
              <a:t>Edge detection</a:t>
            </a:r>
          </a:p>
          <a:p>
            <a:pPr lvl="1"/>
            <a:r>
              <a:rPr lang="en-US" dirty="0" smtClean="0"/>
              <a:t>Image similarity</a:t>
            </a:r>
          </a:p>
          <a:p>
            <a:r>
              <a:rPr lang="en-US" dirty="0" smtClean="0"/>
              <a:t>Feature extraction</a:t>
            </a:r>
          </a:p>
          <a:p>
            <a:pPr lvl="1"/>
            <a:r>
              <a:rPr lang="en-US" dirty="0" smtClean="0"/>
              <a:t>Properties of feature detector</a:t>
            </a:r>
          </a:p>
          <a:p>
            <a:pPr lvl="1"/>
            <a:r>
              <a:rPr lang="en-US" dirty="0" smtClean="0"/>
              <a:t>Corner detector</a:t>
            </a:r>
          </a:p>
          <a:p>
            <a:pPr lvl="1"/>
            <a:r>
              <a:rPr lang="en-US" dirty="0" smtClean="0"/>
              <a:t>Blob detectors</a:t>
            </a:r>
          </a:p>
          <a:p>
            <a:r>
              <a:rPr lang="en-US" dirty="0" smtClean="0"/>
              <a:t>Range data feature extraction</a:t>
            </a:r>
          </a:p>
          <a:p>
            <a:pPr lvl="1"/>
            <a:r>
              <a:rPr lang="en-US" dirty="0" smtClean="0"/>
              <a:t>Line fitting</a:t>
            </a:r>
          </a:p>
          <a:p>
            <a:pPr lvl="1"/>
            <a:r>
              <a:rPr lang="en-US" dirty="0" smtClean="0"/>
              <a:t>Line extraction methods</a:t>
            </a:r>
          </a:p>
          <a:p>
            <a:pPr lvl="1"/>
            <a:r>
              <a:rPr lang="en-US" dirty="0" smtClean="0"/>
              <a:t>Range histogram</a:t>
            </a:r>
          </a:p>
          <a:p>
            <a:pPr lvl="1"/>
            <a:r>
              <a:rPr lang="en-US" dirty="0" smtClean="0"/>
              <a:t>Other geometric features</a:t>
            </a:r>
          </a:p>
          <a:p>
            <a:r>
              <a:rPr lang="en-US" dirty="0" err="1" smtClean="0"/>
              <a:t>sensor_msgs</a:t>
            </a:r>
            <a:r>
              <a:rPr lang="en-US" dirty="0" smtClean="0"/>
              <a:t>::</a:t>
            </a:r>
            <a:r>
              <a:rPr lang="en-US" dirty="0" err="1" smtClean="0"/>
              <a:t>LaserScan</a:t>
            </a:r>
            <a:endParaRPr lang="en-US" dirty="0" smtClean="0"/>
          </a:p>
          <a:p>
            <a:r>
              <a:rPr lang="en-US" dirty="0" err="1" smtClean="0"/>
              <a:t>sensor_msgs</a:t>
            </a:r>
            <a:r>
              <a:rPr lang="en-US" dirty="0" smtClean="0"/>
              <a:t>::Image</a:t>
            </a:r>
          </a:p>
          <a:p>
            <a:r>
              <a:rPr lang="en-US" dirty="0" smtClean="0"/>
              <a:t>cv::Mat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8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Straight</a:t>
            </a:r>
            <a:r>
              <a:rPr lang="tr-TR" dirty="0" smtClean="0"/>
              <a:t> </a:t>
            </a:r>
            <a:r>
              <a:rPr lang="tr-TR" dirty="0" err="1" smtClean="0"/>
              <a:t>Edge</a:t>
            </a:r>
            <a:r>
              <a:rPr lang="tr-TR" dirty="0" smtClean="0"/>
              <a:t> </a:t>
            </a:r>
            <a:r>
              <a:rPr lang="tr-TR" dirty="0" err="1" smtClean="0"/>
              <a:t>Extraction</a:t>
            </a:r>
            <a:r>
              <a:rPr lang="tr-TR" dirty="0" smtClean="0"/>
              <a:t> – </a:t>
            </a:r>
            <a:r>
              <a:rPr lang="tr-TR" dirty="0" err="1" smtClean="0"/>
              <a:t>Hough</a:t>
            </a:r>
            <a:r>
              <a:rPr lang="tr-TR" dirty="0" smtClean="0"/>
              <a:t> </a:t>
            </a:r>
            <a:r>
              <a:rPr lang="tr-TR" dirty="0" err="1" smtClean="0"/>
              <a:t>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A </a:t>
                </a:r>
                <a:r>
                  <a:rPr lang="tr-TR" dirty="0" err="1" smtClean="0"/>
                  <a:t>line</a:t>
                </a:r>
                <a:r>
                  <a:rPr lang="tr-TR" dirty="0" smtClean="0"/>
                  <a:t> is </a:t>
                </a:r>
                <a:r>
                  <a:rPr lang="tr-TR" dirty="0" err="1" smtClean="0"/>
                  <a:t>defined</a:t>
                </a:r>
                <a:r>
                  <a:rPr lang="tr-TR" dirty="0" smtClean="0"/>
                  <a:t> as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tr-TR" dirty="0" smtClean="0"/>
              </a:p>
              <a:p>
                <a:r>
                  <a:rPr lang="tr-TR" dirty="0" err="1" smtClean="0"/>
                  <a:t>Initialize</a:t>
                </a:r>
                <a:r>
                  <a:rPr lang="tr-TR" dirty="0" smtClean="0"/>
                  <a:t> a 2D </a:t>
                </a:r>
                <a:r>
                  <a:rPr lang="tr-TR" dirty="0" err="1" smtClean="0"/>
                  <a:t>matrix</a:t>
                </a:r>
                <a:r>
                  <a:rPr lang="tr-TR" dirty="0" smtClean="0"/>
                  <a:t> A </a:t>
                </a:r>
                <a:r>
                  <a:rPr lang="tr-TR" dirty="0" err="1" smtClean="0"/>
                  <a:t>with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axes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carry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possible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values</a:t>
                </a:r>
                <a:r>
                  <a:rPr lang="tr-TR" dirty="0" smtClean="0"/>
                  <a:t> of m </a:t>
                </a:r>
                <a:r>
                  <a:rPr lang="tr-TR" dirty="0" err="1" smtClean="0"/>
                  <a:t>and</a:t>
                </a:r>
                <a:r>
                  <a:rPr lang="tr-TR" dirty="0" smtClean="0"/>
                  <a:t> b</a:t>
                </a:r>
              </a:p>
              <a:p>
                <a:r>
                  <a:rPr lang="tr-TR" dirty="0" err="1" smtClean="0"/>
                  <a:t>For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every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edge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pixel</a:t>
                </a:r>
                <a:r>
                  <a:rPr lang="tr-TR" dirty="0" smtClean="0"/>
                  <a:t> (</a:t>
                </a:r>
                <a:r>
                  <a:rPr lang="tr-TR" dirty="0" err="1" smtClean="0"/>
                  <a:t>xp,yp</a:t>
                </a:r>
                <a:r>
                  <a:rPr lang="tr-TR" dirty="0" smtClean="0"/>
                  <a:t>) </a:t>
                </a:r>
                <a:r>
                  <a:rPr lang="tr-TR" dirty="0" err="1" smtClean="0"/>
                  <a:t>loop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over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all</a:t>
                </a:r>
                <a:r>
                  <a:rPr lang="tr-TR" dirty="0" smtClean="0"/>
                  <a:t> m </a:t>
                </a:r>
                <a:r>
                  <a:rPr lang="tr-TR" dirty="0" err="1" smtClean="0"/>
                  <a:t>and</a:t>
                </a:r>
                <a:r>
                  <a:rPr lang="tr-TR" dirty="0" smtClean="0"/>
                  <a:t> b </a:t>
                </a:r>
                <a:r>
                  <a:rPr lang="tr-TR" dirty="0" err="1" smtClean="0"/>
                  <a:t>vaules</a:t>
                </a:r>
                <a:r>
                  <a:rPr lang="tr-TR" dirty="0" smtClean="0"/>
                  <a:t> </a:t>
                </a:r>
              </a:p>
              <a:p>
                <a:r>
                  <a:rPr lang="tr-TR" dirty="0" err="1" smtClean="0"/>
                  <a:t>If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yp</a:t>
                </a:r>
                <a:r>
                  <a:rPr lang="tr-TR" dirty="0" smtClean="0"/>
                  <a:t>=</a:t>
                </a:r>
                <a:r>
                  <a:rPr lang="tr-TR" dirty="0" err="1" smtClean="0"/>
                  <a:t>m.xp+b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then</a:t>
                </a:r>
                <a:r>
                  <a:rPr lang="tr-TR" dirty="0" smtClean="0"/>
                  <a:t> A[</a:t>
                </a:r>
                <a:r>
                  <a:rPr lang="tr-TR" dirty="0" err="1" smtClean="0"/>
                  <a:t>m,b</a:t>
                </a:r>
                <a:r>
                  <a:rPr lang="tr-TR" dirty="0" smtClean="0"/>
                  <a:t>]++</a:t>
                </a:r>
              </a:p>
              <a:p>
                <a:r>
                  <a:rPr lang="tr-TR" dirty="0" err="1" smtClean="0"/>
                  <a:t>Largest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value</a:t>
                </a:r>
                <a:r>
                  <a:rPr lang="tr-TR" dirty="0" smtClean="0"/>
                  <a:t> of A at m </a:t>
                </a:r>
                <a:r>
                  <a:rPr lang="tr-TR" dirty="0" err="1" smtClean="0"/>
                  <a:t>and</a:t>
                </a:r>
                <a:r>
                  <a:rPr lang="tr-TR" dirty="0" smtClean="0"/>
                  <a:t> b </a:t>
                </a:r>
                <a:r>
                  <a:rPr lang="tr-TR" dirty="0" err="1" smtClean="0"/>
                  <a:t>means</a:t>
                </a:r>
                <a:r>
                  <a:rPr lang="tr-TR" dirty="0" smtClean="0"/>
                  <a:t> a </a:t>
                </a:r>
                <a:r>
                  <a:rPr lang="tr-TR" dirty="0" err="1" smtClean="0"/>
                  <a:t>straight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line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with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parameters</a:t>
                </a:r>
                <a:r>
                  <a:rPr lang="tr-TR" dirty="0" smtClean="0"/>
                  <a:t> m </a:t>
                </a:r>
                <a:r>
                  <a:rPr lang="tr-TR" dirty="0" err="1" smtClean="0"/>
                  <a:t>and</a:t>
                </a:r>
                <a:r>
                  <a:rPr lang="tr-TR" dirty="0" smtClean="0"/>
                  <a:t> b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70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Image </a:t>
            </a:r>
            <a:r>
              <a:rPr lang="tr-TR" dirty="0" err="1"/>
              <a:t>S</a:t>
            </a:r>
            <a:r>
              <a:rPr lang="tr-TR" dirty="0" err="1" smtClean="0"/>
              <a:t>imilarity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Area </a:t>
                </a:r>
                <a:r>
                  <a:rPr lang="tr-TR" dirty="0" err="1" smtClean="0"/>
                  <a:t>based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similarity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measure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for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patches</a:t>
                </a:r>
                <a:r>
                  <a:rPr lang="tr-TR" dirty="0" smtClean="0"/>
                  <a:t> at </a:t>
                </a:r>
                <a:r>
                  <a:rPr lang="tr-TR" dirty="0" err="1" smtClean="0"/>
                  <a:t>images</a:t>
                </a:r>
                <a:r>
                  <a:rPr lang="tr-TR" dirty="0" smtClean="0"/>
                  <a:t> I1 </a:t>
                </a:r>
                <a:r>
                  <a:rPr lang="tr-TR" dirty="0" err="1" smtClean="0"/>
                  <a:t>and</a:t>
                </a:r>
                <a:r>
                  <a:rPr lang="tr-TR" dirty="0" smtClean="0"/>
                  <a:t> I2 </a:t>
                </a:r>
                <a:r>
                  <a:rPr lang="tr-TR" dirty="0" err="1" smtClean="0"/>
                  <a:t>around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pixel</a:t>
                </a:r>
                <a:r>
                  <a:rPr lang="tr-TR" dirty="0" smtClean="0"/>
                  <a:t> u, v</a:t>
                </a:r>
              </a:p>
              <a:p>
                <a:r>
                  <a:rPr lang="tr-TR" dirty="0" err="1" smtClean="0"/>
                  <a:t>Sum</a:t>
                </a:r>
                <a:r>
                  <a:rPr lang="tr-TR" dirty="0" smtClean="0"/>
                  <a:t> of </a:t>
                </a:r>
                <a:r>
                  <a:rPr lang="tr-TR" dirty="0" err="1" smtClean="0"/>
                  <a:t>absolute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differences</a:t>
                </a:r>
                <a:endParaRPr lang="tr-T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𝑆𝐴𝐷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tr-TR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tr-T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tr-TR" dirty="0"/>
              </a:p>
              <a:p>
                <a:r>
                  <a:rPr lang="tr-TR" dirty="0"/>
                  <a:t>Sum of </a:t>
                </a:r>
                <a:r>
                  <a:rPr lang="tr-TR" dirty="0" err="1" smtClean="0"/>
                  <a:t>squared</a:t>
                </a:r>
                <a:r>
                  <a:rPr lang="tr-TR" dirty="0" smtClean="0"/>
                  <a:t> </a:t>
                </a:r>
                <a:r>
                  <a:rPr lang="tr-TR" dirty="0" err="1"/>
                  <a:t>differences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tr-T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tr-T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51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Image </a:t>
            </a:r>
            <a:r>
              <a:rPr lang="tr-TR" dirty="0" err="1"/>
              <a:t>S</a:t>
            </a:r>
            <a:r>
              <a:rPr lang="tr-TR" dirty="0" err="1" smtClean="0"/>
              <a:t>imilarity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tr-TR" sz="3300" dirty="0" smtClean="0"/>
                  <a:t>Normalized Cross </a:t>
                </a:r>
                <a:r>
                  <a:rPr lang="tr-TR" sz="3300" dirty="0" err="1" smtClean="0"/>
                  <a:t>Correlation</a:t>
                </a:r>
                <a:endParaRPr lang="tr-TR" sz="33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𝑁𝑁𝐶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tr-T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=−</m:t>
                                      </m:r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tr-T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tr-TR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tr-T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tr-T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tr-T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  <m:nary>
                                <m:naryPr>
                                  <m:chr m:val="∑"/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=−</m:t>
                                      </m:r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tr-T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tr-T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tr-TR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tr-TR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tr-T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tr-T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tr-T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40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Feature</a:t>
            </a:r>
            <a:r>
              <a:rPr lang="tr-TR" dirty="0" smtClean="0"/>
              <a:t> </a:t>
            </a:r>
            <a:r>
              <a:rPr lang="tr-TR" dirty="0" err="1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Two</a:t>
            </a:r>
            <a:r>
              <a:rPr lang="tr-TR" dirty="0" smtClean="0"/>
              <a:t> </a:t>
            </a:r>
            <a:r>
              <a:rPr lang="tr-TR" dirty="0" err="1" smtClean="0"/>
              <a:t>strategies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sersor</a:t>
            </a:r>
            <a:r>
              <a:rPr lang="tr-TR" dirty="0" smtClean="0"/>
              <a:t> </a:t>
            </a:r>
            <a:r>
              <a:rPr lang="tr-TR" dirty="0" err="1" smtClean="0"/>
              <a:t>input</a:t>
            </a:r>
            <a:r>
              <a:rPr lang="tr-TR" dirty="0" smtClean="0"/>
              <a:t> </a:t>
            </a:r>
            <a:r>
              <a:rPr lang="tr-TR" dirty="0" err="1" smtClean="0"/>
              <a:t>evaluation</a:t>
            </a:r>
            <a:endParaRPr lang="tr-TR" dirty="0" smtClean="0"/>
          </a:p>
          <a:p>
            <a:endParaRPr lang="tr-TR" dirty="0"/>
          </a:p>
          <a:p>
            <a:r>
              <a:rPr lang="tr-TR" dirty="0" err="1" smtClean="0"/>
              <a:t>Raw</a:t>
            </a:r>
            <a:r>
              <a:rPr lang="tr-TR" dirty="0" smtClean="0"/>
              <a:t>, </a:t>
            </a:r>
            <a:r>
              <a:rPr lang="tr-TR" dirty="0" err="1" smtClean="0"/>
              <a:t>individual</a:t>
            </a:r>
            <a:r>
              <a:rPr lang="tr-TR" dirty="0" smtClean="0"/>
              <a:t> sensor data </a:t>
            </a:r>
            <a:r>
              <a:rPr lang="tr-TR" dirty="0" smtClean="0">
                <a:sym typeface="Wingdings" panose="05000000000000000000" pitchFamily="2" charset="2"/>
              </a:rPr>
              <a:t> </a:t>
            </a:r>
            <a:r>
              <a:rPr lang="tr-TR" dirty="0" err="1" smtClean="0">
                <a:sym typeface="Wingdings" panose="05000000000000000000" pitchFamily="2" charset="2"/>
              </a:rPr>
              <a:t>low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level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features</a:t>
            </a:r>
            <a:endParaRPr lang="tr-TR" dirty="0" smtClean="0"/>
          </a:p>
          <a:p>
            <a:endParaRPr lang="tr-TR" dirty="0"/>
          </a:p>
          <a:p>
            <a:r>
              <a:rPr lang="tr-TR" dirty="0" err="1" smtClean="0"/>
              <a:t>Extract</a:t>
            </a:r>
            <a:r>
              <a:rPr lang="tr-TR" dirty="0" smtClean="0"/>
              <a:t> </a:t>
            </a:r>
            <a:r>
              <a:rPr lang="tr-TR" dirty="0" err="1" smtClean="0"/>
              <a:t>information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one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sensor </a:t>
            </a:r>
            <a:r>
              <a:rPr lang="tr-TR" dirty="0" err="1" smtClean="0"/>
              <a:t>readings</a:t>
            </a:r>
            <a:r>
              <a:rPr lang="tr-TR" dirty="0" smtClean="0"/>
              <a:t> </a:t>
            </a:r>
            <a:r>
              <a:rPr lang="tr-TR" dirty="0" smtClean="0">
                <a:sym typeface="Wingdings" panose="05000000000000000000" pitchFamily="2" charset="2"/>
              </a:rPr>
              <a:t> </a:t>
            </a:r>
            <a:r>
              <a:rPr lang="tr-TR" dirty="0" err="1" smtClean="0">
                <a:sym typeface="Wingdings" panose="05000000000000000000" pitchFamily="2" charset="2"/>
              </a:rPr>
              <a:t>high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level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features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51959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Feature</a:t>
            </a:r>
            <a:r>
              <a:rPr lang="tr-TR" dirty="0"/>
              <a:t> </a:t>
            </a:r>
            <a:r>
              <a:rPr lang="tr-TR" dirty="0" err="1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Decision</a:t>
            </a:r>
            <a:r>
              <a:rPr lang="tr-TR" dirty="0" smtClean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appropr</a:t>
            </a:r>
            <a:r>
              <a:rPr lang="tr-TR" dirty="0" smtClean="0"/>
              <a:t>i</a:t>
            </a:r>
            <a:r>
              <a:rPr lang="en-US" dirty="0" smtClean="0"/>
              <a:t>ate feature</a:t>
            </a:r>
            <a:r>
              <a:rPr lang="tr-TR" dirty="0" smtClean="0"/>
              <a:t>s</a:t>
            </a:r>
          </a:p>
          <a:p>
            <a:r>
              <a:rPr lang="tr-TR" dirty="0" err="1" smtClean="0"/>
              <a:t>Target</a:t>
            </a:r>
            <a:r>
              <a:rPr lang="tr-TR" dirty="0" smtClean="0"/>
              <a:t> </a:t>
            </a:r>
            <a:r>
              <a:rPr lang="tr-TR" dirty="0" err="1" smtClean="0"/>
              <a:t>environment</a:t>
            </a:r>
            <a:r>
              <a:rPr lang="tr-TR" dirty="0" smtClean="0"/>
              <a:t> : Office </a:t>
            </a:r>
            <a:r>
              <a:rPr lang="tr-TR" dirty="0" err="1" smtClean="0"/>
              <a:t>environment</a:t>
            </a:r>
            <a:r>
              <a:rPr lang="tr-TR" dirty="0" err="1" smtClean="0">
                <a:sym typeface="Wingdings" panose="05000000000000000000" pitchFamily="2" charset="2"/>
              </a:rPr>
              <a:t>line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features</a:t>
            </a:r>
            <a:r>
              <a:rPr lang="tr-TR" dirty="0" smtClean="0">
                <a:sym typeface="Wingdings" panose="05000000000000000000" pitchFamily="2" charset="2"/>
              </a:rPr>
              <a:t>, Mars Rover </a:t>
            </a:r>
            <a:r>
              <a:rPr lang="tr-TR" dirty="0" err="1" smtClean="0">
                <a:sym typeface="Wingdings" panose="05000000000000000000" pitchFamily="2" charset="2"/>
              </a:rPr>
              <a:t>visual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odometry</a:t>
            </a:r>
            <a:endParaRPr lang="tr-TR" dirty="0" smtClean="0">
              <a:sym typeface="Wingdings" panose="05000000000000000000" pitchFamily="2" charset="2"/>
            </a:endParaRPr>
          </a:p>
          <a:p>
            <a:r>
              <a:rPr lang="tr-TR" dirty="0" err="1" smtClean="0">
                <a:sym typeface="Wingdings" panose="05000000000000000000" pitchFamily="2" charset="2"/>
              </a:rPr>
              <a:t>Available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sensors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smtClean="0">
                <a:sym typeface="Wingdings" panose="05000000000000000000" pitchFamily="2" charset="2"/>
              </a:rPr>
              <a:t>: </a:t>
            </a:r>
            <a:r>
              <a:rPr lang="tr-TR" dirty="0" err="1" smtClean="0">
                <a:sym typeface="Wingdings" panose="05000000000000000000" pitchFamily="2" charset="2"/>
              </a:rPr>
              <a:t>laser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range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finder</a:t>
            </a:r>
            <a:r>
              <a:rPr lang="tr-TR" dirty="0" smtClean="0">
                <a:sym typeface="Wingdings" panose="05000000000000000000" pitchFamily="2" charset="2"/>
              </a:rPr>
              <a:t> </a:t>
            </a:r>
            <a:r>
              <a:rPr lang="tr-TR" dirty="0" err="1" smtClean="0">
                <a:sym typeface="Wingdings" panose="05000000000000000000" pitchFamily="2" charset="2"/>
              </a:rPr>
              <a:t>line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features</a:t>
            </a:r>
            <a:r>
              <a:rPr lang="tr-TR" dirty="0" smtClean="0">
                <a:sym typeface="Wingdings" panose="05000000000000000000" pitchFamily="2" charset="2"/>
              </a:rPr>
              <a:t>, sonar sensor  </a:t>
            </a:r>
            <a:r>
              <a:rPr lang="tr-TR" dirty="0" err="1" smtClean="0">
                <a:sym typeface="Wingdings" panose="05000000000000000000" pitchFamily="2" charset="2"/>
              </a:rPr>
              <a:t>single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point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ranging</a:t>
            </a:r>
            <a:endParaRPr lang="tr-TR" dirty="0" smtClean="0">
              <a:sym typeface="Wingdings" panose="05000000000000000000" pitchFamily="2" charset="2"/>
            </a:endParaRPr>
          </a:p>
          <a:p>
            <a:r>
              <a:rPr lang="tr-TR" dirty="0" err="1" smtClean="0">
                <a:sym typeface="Wingdings" panose="05000000000000000000" pitchFamily="2" charset="2"/>
              </a:rPr>
              <a:t>Computational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power</a:t>
            </a:r>
            <a:r>
              <a:rPr lang="tr-TR" dirty="0" smtClean="0">
                <a:sym typeface="Wingdings" panose="05000000000000000000" pitchFamily="2" charset="2"/>
              </a:rPr>
              <a:t> : </a:t>
            </a:r>
            <a:r>
              <a:rPr lang="tr-TR" dirty="0" err="1" smtClean="0">
                <a:sym typeface="Wingdings" panose="05000000000000000000" pitchFamily="2" charset="2"/>
              </a:rPr>
              <a:t>visual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features</a:t>
            </a:r>
            <a:r>
              <a:rPr lang="tr-TR" dirty="0" smtClean="0">
                <a:sym typeface="Wingdings" panose="05000000000000000000" pitchFamily="2" charset="2"/>
              </a:rPr>
              <a:t>  </a:t>
            </a:r>
            <a:r>
              <a:rPr lang="tr-TR" dirty="0" err="1" smtClean="0">
                <a:sym typeface="Wingdings" panose="05000000000000000000" pitchFamily="2" charset="2"/>
              </a:rPr>
              <a:t>costly</a:t>
            </a:r>
            <a:endParaRPr lang="tr-TR" dirty="0">
              <a:sym typeface="Wingdings" panose="05000000000000000000" pitchFamily="2" charset="2"/>
            </a:endParaRPr>
          </a:p>
          <a:p>
            <a:r>
              <a:rPr lang="tr-TR" dirty="0" smtClean="0">
                <a:sym typeface="Wingdings" panose="05000000000000000000" pitchFamily="2" charset="2"/>
              </a:rPr>
              <a:t>Environment </a:t>
            </a:r>
            <a:r>
              <a:rPr lang="tr-TR" dirty="0" err="1" smtClean="0">
                <a:sym typeface="Wingdings" panose="05000000000000000000" pitchFamily="2" charset="2"/>
              </a:rPr>
              <a:t>representation</a:t>
            </a:r>
            <a:r>
              <a:rPr lang="tr-TR" dirty="0" smtClean="0">
                <a:sym typeface="Wingdings" panose="05000000000000000000" pitchFamily="2" charset="2"/>
              </a:rPr>
              <a:t> : </a:t>
            </a:r>
            <a:r>
              <a:rPr lang="tr-TR" dirty="0" err="1" smtClean="0">
                <a:sym typeface="Wingdings" panose="05000000000000000000" pitchFamily="2" charset="2"/>
              </a:rPr>
              <a:t>continuous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rep</a:t>
            </a:r>
            <a:r>
              <a:rPr lang="tr-TR" dirty="0" smtClean="0">
                <a:sym typeface="Wingdings" panose="05000000000000000000" pitchFamily="2" charset="2"/>
              </a:rPr>
              <a:t>.  </a:t>
            </a:r>
            <a:r>
              <a:rPr lang="tr-TR" dirty="0" err="1" smtClean="0">
                <a:sym typeface="Wingdings" panose="05000000000000000000" pitchFamily="2" charset="2"/>
              </a:rPr>
              <a:t>line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features</a:t>
            </a:r>
            <a:r>
              <a:rPr lang="tr-TR" dirty="0" smtClean="0">
                <a:sym typeface="Wingdings" panose="05000000000000000000" pitchFamily="2" charset="2"/>
              </a:rPr>
              <a:t>, </a:t>
            </a:r>
            <a:r>
              <a:rPr lang="tr-TR" dirty="0" err="1" smtClean="0">
                <a:sym typeface="Wingdings" panose="05000000000000000000" pitchFamily="2" charset="2"/>
              </a:rPr>
              <a:t>occupancy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grid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rep</a:t>
            </a:r>
            <a:r>
              <a:rPr lang="tr-TR" dirty="0" smtClean="0">
                <a:sym typeface="Wingdings" panose="05000000000000000000" pitchFamily="2" charset="2"/>
              </a:rPr>
              <a:t>.  </a:t>
            </a:r>
            <a:r>
              <a:rPr lang="tr-TR" dirty="0" err="1" smtClean="0">
                <a:sym typeface="Wingdings" panose="05000000000000000000" pitchFamily="2" charset="2"/>
              </a:rPr>
              <a:t>ranging</a:t>
            </a:r>
            <a:endParaRPr lang="tr-T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Properties</a:t>
            </a:r>
            <a:r>
              <a:rPr lang="tr-TR" dirty="0" smtClean="0"/>
              <a:t> of ideal </a:t>
            </a:r>
            <a:r>
              <a:rPr lang="tr-TR" dirty="0" err="1" smtClean="0"/>
              <a:t>feature</a:t>
            </a:r>
            <a:r>
              <a:rPr lang="tr-TR" dirty="0" smtClean="0"/>
              <a:t> </a:t>
            </a:r>
            <a:r>
              <a:rPr lang="tr-TR" dirty="0" err="1" smtClean="0"/>
              <a:t>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Repeatability</a:t>
            </a:r>
            <a:endParaRPr lang="tr-TR" dirty="0" smtClean="0"/>
          </a:p>
          <a:p>
            <a:r>
              <a:rPr lang="tr-TR" dirty="0" err="1" smtClean="0"/>
              <a:t>Distinctiveness</a:t>
            </a:r>
            <a:endParaRPr lang="tr-TR" dirty="0" smtClean="0"/>
          </a:p>
          <a:p>
            <a:r>
              <a:rPr lang="tr-TR" dirty="0" err="1" smtClean="0"/>
              <a:t>Localization</a:t>
            </a:r>
            <a:r>
              <a:rPr lang="tr-TR" dirty="0" smtClean="0"/>
              <a:t> </a:t>
            </a:r>
            <a:r>
              <a:rPr lang="tr-TR" dirty="0" err="1" smtClean="0"/>
              <a:t>accuracy</a:t>
            </a:r>
            <a:endParaRPr lang="tr-TR" dirty="0" smtClean="0"/>
          </a:p>
          <a:p>
            <a:r>
              <a:rPr lang="tr-TR" dirty="0" err="1" smtClean="0"/>
              <a:t>Quantity</a:t>
            </a:r>
            <a:r>
              <a:rPr lang="tr-TR" dirty="0" smtClean="0"/>
              <a:t> of </a:t>
            </a:r>
            <a:r>
              <a:rPr lang="tr-TR" dirty="0" err="1" smtClean="0"/>
              <a:t>features</a:t>
            </a:r>
            <a:endParaRPr lang="tr-TR" dirty="0" smtClean="0"/>
          </a:p>
          <a:p>
            <a:r>
              <a:rPr lang="tr-TR" dirty="0" err="1" smtClean="0"/>
              <a:t>Invariance</a:t>
            </a:r>
            <a:endParaRPr lang="tr-TR" dirty="0" smtClean="0"/>
          </a:p>
          <a:p>
            <a:r>
              <a:rPr lang="tr-TR" dirty="0" err="1" smtClean="0"/>
              <a:t>Computational</a:t>
            </a:r>
            <a:r>
              <a:rPr lang="tr-TR" dirty="0" smtClean="0"/>
              <a:t> </a:t>
            </a:r>
            <a:r>
              <a:rPr lang="tr-TR" dirty="0" err="1" smtClean="0"/>
              <a:t>efficiency</a:t>
            </a:r>
            <a:endParaRPr lang="tr-TR" dirty="0" smtClean="0"/>
          </a:p>
          <a:p>
            <a:r>
              <a:rPr lang="tr-TR" dirty="0" err="1" smtClean="0"/>
              <a:t>Robustness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4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Corner</a:t>
            </a:r>
            <a:r>
              <a:rPr lang="tr-TR" dirty="0" smtClean="0"/>
              <a:t> </a:t>
            </a:r>
            <a:r>
              <a:rPr lang="tr-TR" dirty="0" err="1" smtClean="0"/>
              <a:t>Detectors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Corner : </a:t>
                </a:r>
                <a:r>
                  <a:rPr lang="tr-TR" dirty="0" err="1" smtClean="0"/>
                  <a:t>intersection</a:t>
                </a:r>
                <a:r>
                  <a:rPr lang="tr-TR" dirty="0" smtClean="0"/>
                  <a:t> of </a:t>
                </a:r>
                <a:r>
                  <a:rPr lang="tr-TR" dirty="0" err="1" smtClean="0"/>
                  <a:t>one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or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more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edges</a:t>
                </a:r>
                <a:endParaRPr lang="tr-TR" dirty="0" smtClean="0"/>
              </a:p>
              <a:p>
                <a:r>
                  <a:rPr lang="tr-TR" dirty="0" err="1" smtClean="0"/>
                  <a:t>Corners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are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with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high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repeatability</a:t>
                </a:r>
                <a:endParaRPr lang="tr-TR" dirty="0" smtClean="0"/>
              </a:p>
              <a:p>
                <a:r>
                  <a:rPr lang="tr-TR" dirty="0" err="1" smtClean="0"/>
                  <a:t>Moravec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corner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detection</a:t>
                </a:r>
                <a:r>
                  <a:rPr lang="tr-TR" dirty="0" smtClean="0"/>
                  <a:t> : </a:t>
                </a:r>
                <a:r>
                  <a:rPr lang="tr-TR" dirty="0" err="1" smtClean="0"/>
                  <a:t>patch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similarity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calculation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with</a:t>
                </a:r>
                <a:r>
                  <a:rPr lang="tr-TR" dirty="0" smtClean="0"/>
                  <a:t> SSD (</a:t>
                </a:r>
                <a:r>
                  <a:rPr lang="tr-TR" dirty="0" err="1" smtClean="0"/>
                  <a:t>sum</a:t>
                </a:r>
                <a:r>
                  <a:rPr lang="tr-TR" dirty="0" smtClean="0"/>
                  <a:t> of </a:t>
                </a:r>
                <a:r>
                  <a:rPr lang="tr-TR" dirty="0" err="1" smtClean="0"/>
                  <a:t>squared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differences</a:t>
                </a:r>
                <a:r>
                  <a:rPr lang="tr-TR" dirty="0" smtClean="0"/>
                  <a:t>) </a:t>
                </a:r>
                <a:r>
                  <a:rPr lang="tr-TR" dirty="0" smtClean="0">
                    <a:sym typeface="Wingdings" panose="05000000000000000000" pitchFamily="2" charset="2"/>
                  </a:rPr>
                  <a:t>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locally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maximal</a:t>
                </a:r>
                <a:r>
                  <a:rPr lang="tr-TR" dirty="0" smtClean="0">
                    <a:sym typeface="Wingdings" panose="05000000000000000000" pitchFamily="2" charset="2"/>
                  </a:rPr>
                  <a:t> SSD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value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shows</a:t>
                </a:r>
                <a:r>
                  <a:rPr lang="tr-TR" dirty="0" smtClean="0">
                    <a:sym typeface="Wingdings" panose="05000000000000000000" pitchFamily="2" charset="2"/>
                  </a:rPr>
                  <a:t> a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corner</a:t>
                </a:r>
                <a:endParaRPr lang="tr-TR" dirty="0" smtClean="0">
                  <a:sym typeface="Wingdings" panose="05000000000000000000" pitchFamily="2" charset="2"/>
                </a:endParaRPr>
              </a:p>
              <a:p>
                <a:r>
                  <a:rPr lang="tr-TR" dirty="0" smtClean="0">
                    <a:sym typeface="Wingdings" panose="05000000000000000000" pitchFamily="2" charset="2"/>
                  </a:rPr>
                  <a:t>Harris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corner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detection</a:t>
                </a:r>
                <a:r>
                  <a:rPr lang="tr-TR" dirty="0" smtClean="0">
                    <a:sym typeface="Wingdings" panose="05000000000000000000" pitchFamily="2" charset="2"/>
                  </a:rPr>
                  <a:t> :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first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order</a:t>
                </a:r>
                <a:r>
                  <a:rPr lang="tr-TR" dirty="0" smtClean="0">
                    <a:sym typeface="Wingdings" panose="05000000000000000000" pitchFamily="2" charset="2"/>
                  </a:rPr>
                  <a:t> Taylor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expansion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for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image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around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pixel</a:t>
                </a:r>
                <a:r>
                  <a:rPr lang="tr-TR" dirty="0" smtClean="0">
                    <a:sym typeface="Wingdings" panose="05000000000000000000" pitchFamily="2" charset="2"/>
                  </a:rPr>
                  <a:t> (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u,v</a:t>
                </a:r>
                <a:r>
                  <a:rPr lang="tr-TR" dirty="0" smtClean="0">
                    <a:sym typeface="Wingdings" panose="05000000000000000000" pitchFamily="2" charset="2"/>
                  </a:rPr>
                  <a:t>)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with</a:t>
                </a:r>
                <a:r>
                  <a:rPr lang="tr-TR" dirty="0" smtClean="0">
                    <a:sym typeface="Wingdings" panose="05000000000000000000" pitchFamily="2" charset="2"/>
                  </a:rPr>
                  <a:t>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changing</a:t>
                </a:r>
                <a:r>
                  <a:rPr lang="tr-TR" dirty="0" smtClean="0">
                    <a:sym typeface="Wingdings" panose="05000000000000000000" pitchFamily="2" charset="2"/>
                  </a:rPr>
                  <a:t> x </a:t>
                </a:r>
                <a:r>
                  <a:rPr lang="tr-TR" dirty="0" err="1" smtClean="0">
                    <a:sym typeface="Wingdings" panose="05000000000000000000" pitchFamily="2" charset="2"/>
                  </a:rPr>
                  <a:t>and</a:t>
                </a:r>
                <a:r>
                  <a:rPr lang="tr-TR" dirty="0" smtClean="0">
                    <a:sym typeface="Wingdings" panose="05000000000000000000" pitchFamily="2" charset="2"/>
                  </a:rPr>
                  <a:t> y</a:t>
                </a:r>
              </a:p>
              <a:p>
                <a:endParaRPr lang="tr-TR" dirty="0" smtClean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1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Harris </a:t>
            </a:r>
            <a:r>
              <a:rPr lang="tr-TR" dirty="0" err="1" smtClean="0"/>
              <a:t>Corner</a:t>
            </a:r>
            <a:r>
              <a:rPr lang="tr-TR" dirty="0" smtClean="0"/>
              <a:t> </a:t>
            </a:r>
            <a:r>
              <a:rPr lang="tr-TR" dirty="0" err="1" smtClean="0"/>
              <a:t>Detector</a:t>
            </a:r>
            <a:r>
              <a:rPr lang="tr-TR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𝑆𝑆𝐷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nary>
                        <m:naryPr>
                          <m:chr m:val="∑"/>
                          <m:supHide m:val="on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 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:endParaRPr lang="tr-T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tr-TR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  <m:sup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</m:nary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:endParaRPr lang="tr-T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:r>
                  <a:rPr lang="tr-TR" dirty="0" smtClean="0"/>
                  <a:t>R: </a:t>
                </a:r>
                <a:r>
                  <a:rPr lang="tr-TR" dirty="0" err="1" smtClean="0"/>
                  <a:t>orientation</a:t>
                </a:r>
                <a:r>
                  <a:rPr lang="tr-TR" dirty="0" smtClean="0"/>
                  <a:t>,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tr-TR" dirty="0" smtClean="0"/>
                  <a:t>: </a:t>
                </a:r>
                <a:r>
                  <a:rPr lang="tr-TR" dirty="0" err="1" smtClean="0"/>
                  <a:t>change</a:t>
                </a:r>
                <a:r>
                  <a:rPr lang="tr-TR" dirty="0" smtClean="0"/>
                  <a:t> rate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36029" y="29759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8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Harris </a:t>
            </a:r>
            <a:r>
              <a:rPr lang="tr-TR" dirty="0" err="1"/>
              <a:t>Corner</a:t>
            </a:r>
            <a:r>
              <a:rPr lang="tr-TR" dirty="0"/>
              <a:t> </a:t>
            </a:r>
            <a:r>
              <a:rPr lang="tr-TR" dirty="0" err="1"/>
              <a:t>Detector</a:t>
            </a:r>
            <a:r>
              <a:rPr lang="tr-TR" dirty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650" y="1572073"/>
            <a:ext cx="10272876" cy="52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276600"/>
            <a:ext cx="4419600" cy="21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Harris </a:t>
            </a:r>
            <a:r>
              <a:rPr lang="tr-TR" dirty="0" err="1" smtClean="0"/>
              <a:t>Corner</a:t>
            </a:r>
            <a:r>
              <a:rPr lang="tr-TR" dirty="0" smtClean="0"/>
              <a:t> </a:t>
            </a:r>
            <a:r>
              <a:rPr lang="tr-TR" dirty="0" err="1" smtClean="0"/>
              <a:t>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Harris </a:t>
            </a:r>
            <a:r>
              <a:rPr lang="tr-TR" dirty="0" err="1" smtClean="0"/>
              <a:t>corner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repeatable</a:t>
            </a:r>
            <a:r>
              <a:rPr lang="tr-TR" dirty="0" smtClean="0"/>
              <a:t> </a:t>
            </a:r>
            <a:r>
              <a:rPr lang="tr-TR" dirty="0" err="1" smtClean="0"/>
              <a:t>unders</a:t>
            </a:r>
            <a:r>
              <a:rPr lang="tr-TR" dirty="0" smtClean="0"/>
              <a:t> </a:t>
            </a:r>
            <a:r>
              <a:rPr lang="tr-TR" dirty="0" err="1" smtClean="0"/>
              <a:t>rotation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illumination</a:t>
            </a:r>
            <a:r>
              <a:rPr lang="tr-TR" dirty="0" smtClean="0"/>
              <a:t> </a:t>
            </a:r>
            <a:r>
              <a:rPr lang="tr-TR" dirty="0" err="1" smtClean="0"/>
              <a:t>change</a:t>
            </a:r>
            <a:endParaRPr lang="tr-TR" dirty="0" smtClean="0"/>
          </a:p>
          <a:p>
            <a:r>
              <a:rPr lang="tr-TR" dirty="0" smtClean="0"/>
              <a:t>Not </a:t>
            </a:r>
            <a:r>
              <a:rPr lang="tr-TR" dirty="0" err="1" smtClean="0"/>
              <a:t>invariant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scale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238699"/>
            <a:ext cx="11338560" cy="55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Structure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smtClean="0"/>
              <a:t>stereo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Recover the structure (depth of points) of the environment from two images taken by two distinct cameras, whose relative position and orientation is known</a:t>
            </a:r>
          </a:p>
          <a:p>
            <a:r>
              <a:rPr lang="en-US" dirty="0" smtClean="0"/>
              <a:t>Two major problems</a:t>
            </a:r>
          </a:p>
          <a:p>
            <a:pPr lvl="1"/>
            <a:r>
              <a:rPr lang="en-US" dirty="0" smtClean="0"/>
              <a:t>Correspondence problem</a:t>
            </a:r>
          </a:p>
          <a:p>
            <a:pPr lvl="1"/>
            <a:r>
              <a:rPr lang="en-US" dirty="0" smtClean="0"/>
              <a:t>3D reconstruction</a:t>
            </a:r>
          </a:p>
          <a:p>
            <a:r>
              <a:rPr lang="en-US" dirty="0" smtClean="0"/>
              <a:t>Correspondence : which point in first image matches with which point in second image</a:t>
            </a:r>
          </a:p>
          <a:p>
            <a:r>
              <a:rPr lang="en-US" dirty="0" smtClean="0"/>
              <a:t>3D construction : calculate depth from matching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Blob</a:t>
            </a:r>
            <a:r>
              <a:rPr lang="tr-TR" dirty="0" smtClean="0"/>
              <a:t> </a:t>
            </a:r>
            <a:r>
              <a:rPr lang="tr-TR" dirty="0" err="1" smtClean="0"/>
              <a:t>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Blob</a:t>
            </a:r>
            <a:r>
              <a:rPr lang="tr-TR" dirty="0" smtClean="0"/>
              <a:t>: an </a:t>
            </a:r>
            <a:r>
              <a:rPr lang="tr-TR" dirty="0" err="1" smtClean="0"/>
              <a:t>image</a:t>
            </a:r>
            <a:r>
              <a:rPr lang="tr-TR" dirty="0" smtClean="0"/>
              <a:t> </a:t>
            </a:r>
            <a:r>
              <a:rPr lang="tr-TR" dirty="0" err="1" smtClean="0"/>
              <a:t>pattern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differs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its</a:t>
            </a:r>
            <a:r>
              <a:rPr lang="tr-TR" dirty="0" smtClean="0"/>
              <a:t> </a:t>
            </a:r>
            <a:r>
              <a:rPr lang="tr-TR" dirty="0" err="1" smtClean="0"/>
              <a:t>immediate</a:t>
            </a:r>
            <a:r>
              <a:rPr lang="tr-TR" dirty="0" smtClean="0"/>
              <a:t> </a:t>
            </a:r>
            <a:r>
              <a:rPr lang="tr-TR" dirty="0" err="1" smtClean="0"/>
              <a:t>neighborhood</a:t>
            </a:r>
            <a:r>
              <a:rPr lang="tr-TR" dirty="0" smtClean="0"/>
              <a:t> in </a:t>
            </a:r>
            <a:r>
              <a:rPr lang="tr-TR" dirty="0" err="1" smtClean="0"/>
              <a:t>terms</a:t>
            </a:r>
            <a:r>
              <a:rPr lang="tr-TR" dirty="0" smtClean="0"/>
              <a:t> of </a:t>
            </a:r>
            <a:r>
              <a:rPr lang="tr-TR" dirty="0" err="1" smtClean="0"/>
              <a:t>intensty</a:t>
            </a:r>
            <a:r>
              <a:rPr lang="tr-TR" dirty="0" smtClean="0"/>
              <a:t>, </a:t>
            </a:r>
            <a:r>
              <a:rPr lang="tr-TR" dirty="0" err="1" smtClean="0"/>
              <a:t>color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texture</a:t>
            </a:r>
            <a:endParaRPr lang="tr-TR" dirty="0"/>
          </a:p>
          <a:p>
            <a:r>
              <a:rPr lang="tr-TR" dirty="0" err="1" smtClean="0"/>
              <a:t>Location</a:t>
            </a:r>
            <a:r>
              <a:rPr lang="tr-TR" dirty="0" smtClean="0"/>
              <a:t> </a:t>
            </a:r>
            <a:r>
              <a:rPr lang="tr-TR" dirty="0" err="1" smtClean="0"/>
              <a:t>accuracy</a:t>
            </a:r>
            <a:r>
              <a:rPr lang="tr-TR" dirty="0" smtClean="0"/>
              <a:t> is </a:t>
            </a:r>
            <a:r>
              <a:rPr lang="tr-TR" dirty="0" err="1" smtClean="0"/>
              <a:t>smaller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a </a:t>
            </a:r>
            <a:r>
              <a:rPr lang="tr-TR" dirty="0" err="1" smtClean="0"/>
              <a:t>corner</a:t>
            </a:r>
            <a:endParaRPr lang="tr-TR" dirty="0" smtClean="0"/>
          </a:p>
          <a:p>
            <a:r>
              <a:rPr lang="tr-TR" dirty="0" err="1" smtClean="0"/>
              <a:t>Scale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shape</a:t>
            </a:r>
            <a:r>
              <a:rPr lang="tr-TR" dirty="0" smtClean="0"/>
              <a:t> </a:t>
            </a:r>
            <a:r>
              <a:rPr lang="tr-TR" dirty="0" err="1" smtClean="0"/>
              <a:t>accuracy</a:t>
            </a:r>
            <a:r>
              <a:rPr lang="tr-TR" dirty="0" smtClean="0"/>
              <a:t> is </a:t>
            </a:r>
            <a:r>
              <a:rPr lang="tr-TR" dirty="0" err="1" smtClean="0"/>
              <a:t>better</a:t>
            </a:r>
            <a:r>
              <a:rPr lang="tr-TR" dirty="0" smtClean="0"/>
              <a:t> </a:t>
            </a:r>
            <a:r>
              <a:rPr lang="tr-TR" dirty="0" err="1" smtClean="0"/>
              <a:t>defined</a:t>
            </a:r>
            <a:r>
              <a:rPr lang="tr-TR" dirty="0" smtClean="0"/>
              <a:t> </a:t>
            </a:r>
            <a:r>
              <a:rPr lang="tr-TR" dirty="0" err="1" smtClean="0"/>
              <a:t>compared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a </a:t>
            </a:r>
            <a:r>
              <a:rPr lang="tr-TR" dirty="0" err="1" smtClean="0"/>
              <a:t>corner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8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SIFT </a:t>
            </a:r>
            <a:r>
              <a:rPr lang="tr-TR" dirty="0" err="1" smtClean="0"/>
              <a:t>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94" y="1690688"/>
            <a:ext cx="8877300" cy="466725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69" y="1871663"/>
            <a:ext cx="8734425" cy="448627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424594" y="1690688"/>
            <a:ext cx="9572269" cy="4667250"/>
            <a:chOff x="1424594" y="1690688"/>
            <a:chExt cx="9572269" cy="4667250"/>
          </a:xfrm>
        </p:grpSpPr>
        <p:sp>
          <p:nvSpPr>
            <p:cNvPr id="14" name="Rectangle 13"/>
            <p:cNvSpPr/>
            <p:nvPr/>
          </p:nvSpPr>
          <p:spPr>
            <a:xfrm>
              <a:off x="1424594" y="1690688"/>
              <a:ext cx="9572269" cy="466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5215" y="1690688"/>
              <a:ext cx="5453149" cy="466725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247" y="1491939"/>
            <a:ext cx="7835524" cy="51036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469" y="1764203"/>
            <a:ext cx="9149825" cy="4667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78751" y="291610"/>
            <a:ext cx="6246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blurred images at different scales. </a:t>
            </a:r>
            <a:endParaRPr lang="tr-TR" dirty="0" smtClean="0"/>
          </a:p>
          <a:p>
            <a:r>
              <a:rPr lang="en-US" dirty="0" smtClean="0"/>
              <a:t>Difference </a:t>
            </a:r>
            <a:r>
              <a:rPr lang="en-US" dirty="0"/>
              <a:t>of Gaussian images. </a:t>
            </a:r>
            <a:br>
              <a:rPr lang="en-US" dirty="0"/>
            </a:br>
            <a:r>
              <a:rPr lang="en-US" dirty="0" err="1"/>
              <a:t>Keypoint</a:t>
            </a:r>
            <a:r>
              <a:rPr lang="en-US" dirty="0"/>
              <a:t> selection as local maxima or minima of the </a:t>
            </a:r>
            <a:r>
              <a:rPr lang="en-US" dirty="0" err="1"/>
              <a:t>DoG</a:t>
            </a:r>
            <a:r>
              <a:rPr lang="en-US" dirty="0"/>
              <a:t> </a:t>
            </a:r>
            <a:r>
              <a:rPr lang="en-US" dirty="0" smtClean="0"/>
              <a:t>images</a:t>
            </a:r>
            <a:endParaRPr lang="tr-TR" dirty="0" smtClean="0"/>
          </a:p>
          <a:p>
            <a:r>
              <a:rPr lang="tr-TR" dirty="0" err="1" smtClean="0"/>
              <a:t>Orientation</a:t>
            </a:r>
            <a:r>
              <a:rPr lang="tr-TR" dirty="0" smtClean="0"/>
              <a:t> </a:t>
            </a:r>
            <a:r>
              <a:rPr lang="tr-TR" dirty="0" err="1" smtClean="0"/>
              <a:t>assignment</a:t>
            </a:r>
            <a:r>
              <a:rPr lang="en-US" dirty="0" smtClean="0"/>
              <a:t> </a:t>
            </a:r>
            <a:endParaRPr lang="tr-TR" dirty="0" smtClean="0"/>
          </a:p>
          <a:p>
            <a:r>
              <a:rPr lang="tr-TR" dirty="0" err="1" smtClean="0"/>
              <a:t>Keypoint</a:t>
            </a:r>
            <a:r>
              <a:rPr lang="tr-TR" dirty="0" smtClean="0"/>
              <a:t> </a:t>
            </a:r>
            <a:r>
              <a:rPr lang="tr-TR" dirty="0" err="1" smtClean="0"/>
              <a:t>descriptor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6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Feature</a:t>
            </a:r>
            <a:r>
              <a:rPr lang="tr-TR" dirty="0" smtClean="0"/>
              <a:t> </a:t>
            </a:r>
            <a:r>
              <a:rPr lang="tr-TR" dirty="0" err="1" smtClean="0"/>
              <a:t>Extraction</a:t>
            </a:r>
            <a:r>
              <a:rPr lang="tr-TR" dirty="0" smtClean="0"/>
              <a:t> </a:t>
            </a:r>
            <a:r>
              <a:rPr lang="tr-TR" dirty="0" err="1" smtClean="0"/>
              <a:t>Based</a:t>
            </a:r>
            <a:r>
              <a:rPr lang="tr-TR" dirty="0" smtClean="0"/>
              <a:t> on </a:t>
            </a:r>
            <a:r>
              <a:rPr lang="tr-TR" dirty="0" err="1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How </a:t>
            </a:r>
            <a:r>
              <a:rPr lang="tr-TR" dirty="0" err="1" smtClean="0"/>
              <a:t>many</a:t>
            </a:r>
            <a:r>
              <a:rPr lang="tr-TR" dirty="0" smtClean="0"/>
              <a:t> </a:t>
            </a:r>
            <a:r>
              <a:rPr lang="tr-TR" dirty="0" err="1" smtClean="0"/>
              <a:t>lines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there</a:t>
            </a:r>
            <a:r>
              <a:rPr lang="tr-TR" dirty="0" smtClean="0"/>
              <a:t>?</a:t>
            </a:r>
          </a:p>
          <a:p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points</a:t>
            </a:r>
            <a:r>
              <a:rPr lang="tr-TR" dirty="0" smtClean="0"/>
              <a:t> </a:t>
            </a:r>
            <a:r>
              <a:rPr lang="tr-TR" dirty="0" err="1" smtClean="0"/>
              <a:t>belong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line</a:t>
            </a:r>
            <a:r>
              <a:rPr lang="tr-TR" dirty="0" smtClean="0"/>
              <a:t>?</a:t>
            </a:r>
          </a:p>
          <a:p>
            <a:r>
              <a:rPr lang="tr-TR" dirty="0" err="1" smtClean="0"/>
              <a:t>Given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belong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line</a:t>
            </a:r>
            <a:r>
              <a:rPr lang="tr-TR" dirty="0" smtClean="0"/>
              <a:t>, </a:t>
            </a:r>
            <a:r>
              <a:rPr lang="tr-TR" dirty="0" smtClean="0"/>
              <a:t>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estimate</a:t>
            </a:r>
            <a:r>
              <a:rPr lang="tr-TR" dirty="0" smtClean="0"/>
              <a:t> </a:t>
            </a:r>
            <a:r>
              <a:rPr lang="tr-TR" dirty="0" err="1" smtClean="0"/>
              <a:t>line</a:t>
            </a:r>
            <a:r>
              <a:rPr lang="tr-TR" dirty="0" smtClean="0"/>
              <a:t> model </a:t>
            </a:r>
            <a:r>
              <a:rPr lang="tr-TR" dirty="0" err="1" smtClean="0"/>
              <a:t>parameters</a:t>
            </a:r>
            <a:r>
              <a:rPr lang="tr-T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5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Line</a:t>
            </a:r>
            <a:r>
              <a:rPr lang="tr-TR" dirty="0" smtClean="0"/>
              <a:t> </a:t>
            </a:r>
            <a:r>
              <a:rPr lang="tr-TR" dirty="0" err="1" smtClean="0"/>
              <a:t>Fitting</a:t>
            </a:r>
            <a:r>
              <a:rPr lang="tr-TR" dirty="0" smtClean="0"/>
              <a:t> (</a:t>
            </a:r>
            <a:r>
              <a:rPr lang="tr-TR" dirty="0" err="1" smtClean="0"/>
              <a:t>Answer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3rd </a:t>
            </a:r>
            <a:r>
              <a:rPr lang="tr-TR" dirty="0" err="1" smtClean="0"/>
              <a:t>question</a:t>
            </a:r>
            <a:r>
              <a:rPr lang="tr-T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Minimize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discrepancy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sensor </a:t>
            </a:r>
            <a:r>
              <a:rPr lang="tr-TR" dirty="0" err="1" smtClean="0"/>
              <a:t>measurements</a:t>
            </a:r>
            <a:r>
              <a:rPr lang="tr-TR" dirty="0" smtClean="0"/>
              <a:t> </a:t>
            </a:r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smtClean="0">
                <a:sym typeface="Wingdings" panose="05000000000000000000" pitchFamily="2" charset="2"/>
              </a:rPr>
              <a:t> </a:t>
            </a:r>
            <a:r>
              <a:rPr lang="tr-TR" dirty="0" err="1" smtClean="0">
                <a:sym typeface="Wingdings" panose="05000000000000000000" pitchFamily="2" charset="2"/>
              </a:rPr>
              <a:t>least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squares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estimation</a:t>
            </a:r>
            <a:endParaRPr lang="tr-TR" dirty="0" smtClean="0">
              <a:sym typeface="Wingdings" panose="05000000000000000000" pitchFamily="2" charset="2"/>
            </a:endParaRPr>
          </a:p>
          <a:p>
            <a:r>
              <a:rPr lang="tr-TR" dirty="0" smtClean="0">
                <a:sym typeface="Wingdings" panose="05000000000000000000" pitchFamily="2" charset="2"/>
              </a:rPr>
              <a:t>A </a:t>
            </a:r>
            <a:r>
              <a:rPr lang="tr-TR" dirty="0" err="1" smtClean="0">
                <a:sym typeface="Wingdings" panose="05000000000000000000" pitchFamily="2" charset="2"/>
              </a:rPr>
              <a:t>line</a:t>
            </a:r>
            <a:r>
              <a:rPr lang="tr-TR" dirty="0" smtClean="0">
                <a:sym typeface="Wingdings" panose="05000000000000000000" pitchFamily="2" charset="2"/>
              </a:rPr>
              <a:t> can be </a:t>
            </a:r>
            <a:r>
              <a:rPr lang="tr-TR" dirty="0" err="1" smtClean="0">
                <a:sym typeface="Wingdings" panose="05000000000000000000" pitchFamily="2" charset="2"/>
              </a:rPr>
              <a:t>described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by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lines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perpendicular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distance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to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origin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and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this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perpendicular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lines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angle</a:t>
            </a:r>
            <a:r>
              <a:rPr lang="tr-TR" dirty="0" smtClean="0">
                <a:sym typeface="Wingdings" panose="05000000000000000000" pitchFamily="2" charset="2"/>
              </a:rPr>
              <a:t> </a:t>
            </a:r>
            <a:r>
              <a:rPr lang="tr-TR" dirty="0" err="1" smtClean="0">
                <a:sym typeface="Wingdings" panose="05000000000000000000" pitchFamily="2" charset="2"/>
              </a:rPr>
              <a:t>to</a:t>
            </a:r>
            <a:r>
              <a:rPr lang="tr-TR" dirty="0" smtClean="0">
                <a:sym typeface="Wingdings" panose="05000000000000000000" pitchFamily="2" charset="2"/>
              </a:rPr>
              <a:t> x-</a:t>
            </a:r>
            <a:r>
              <a:rPr lang="tr-TR" dirty="0" err="1" smtClean="0">
                <a:sym typeface="Wingdings" panose="05000000000000000000" pitchFamily="2" charset="2"/>
              </a:rPr>
              <a:t>axis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18159" y="3724102"/>
            <a:ext cx="7894321" cy="3587245"/>
            <a:chOff x="518159" y="3724102"/>
            <a:chExt cx="7894321" cy="3587245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1512916" y="3724102"/>
              <a:ext cx="0" cy="3133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213658" y="6600305"/>
              <a:ext cx="71988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158836" y="3990109"/>
              <a:ext cx="1629295" cy="18454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8159" y="5465921"/>
              <a:ext cx="1629295" cy="1845426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512916" y="4495258"/>
              <a:ext cx="2037225" cy="20372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80203" y="5385024"/>
              <a:ext cx="207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r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768533" y="6230973"/>
                  <a:ext cx="2660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533" y="6230973"/>
                  <a:ext cx="266007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107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/>
              <a:t>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2220685" y="2034547"/>
            <a:ext cx="6825343" cy="4964968"/>
            <a:chOff x="838200" y="2589718"/>
            <a:chExt cx="5007429" cy="3587245"/>
          </a:xfrm>
        </p:grpSpPr>
        <p:grpSp>
          <p:nvGrpSpPr>
            <p:cNvPr id="4" name="Group 3"/>
            <p:cNvGrpSpPr/>
            <p:nvPr/>
          </p:nvGrpSpPr>
          <p:grpSpPr>
            <a:xfrm>
              <a:off x="838200" y="2589718"/>
              <a:ext cx="5007429" cy="3587245"/>
              <a:chOff x="518159" y="3724102"/>
              <a:chExt cx="5007429" cy="3587245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1512916" y="3724102"/>
                <a:ext cx="0" cy="31338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>
                <a:off x="1213658" y="6600305"/>
                <a:ext cx="431193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3158836" y="3990109"/>
                <a:ext cx="1629295" cy="184542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518159" y="5465921"/>
                <a:ext cx="1629295" cy="1845426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V="1">
                <a:off x="1512916" y="4495258"/>
                <a:ext cx="2037225" cy="203722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352685" y="5117570"/>
                <a:ext cx="207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r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704304" y="5902338"/>
                    <a:ext cx="9264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4304" y="5902338"/>
                    <a:ext cx="92648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Oval 11"/>
            <p:cNvSpPr/>
            <p:nvPr/>
          </p:nvSpPr>
          <p:spPr>
            <a:xfrm>
              <a:off x="4522124" y="4001294"/>
              <a:ext cx="99752" cy="99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572000" y="3798520"/>
                  <a:ext cx="7849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798520"/>
                  <a:ext cx="7849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>
              <a:endCxn id="13" idx="1"/>
            </p:cNvCxnSpPr>
            <p:nvPr/>
          </p:nvCxnSpPr>
          <p:spPr>
            <a:xfrm flipV="1">
              <a:off x="1832956" y="3983186"/>
              <a:ext cx="2739044" cy="14958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044434" y="5151077"/>
                  <a:ext cx="9264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434" y="5151077"/>
                  <a:ext cx="92648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999012" y="4550396"/>
                  <a:ext cx="9264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9012" y="4550396"/>
                  <a:ext cx="92648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58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 smtClean="0"/>
              <a:t>Fitting</a:t>
            </a:r>
            <a:r>
              <a:rPr lang="tr-TR" dirty="0" smtClean="0"/>
              <a:t> – </a:t>
            </a:r>
            <a:r>
              <a:rPr lang="tr-TR" dirty="0" err="1" smtClean="0"/>
              <a:t>Unweighted</a:t>
            </a:r>
            <a:r>
              <a:rPr lang="tr-TR" dirty="0" smtClean="0"/>
              <a:t> </a:t>
            </a:r>
            <a:r>
              <a:rPr lang="tr-TR" dirty="0" err="1" smtClean="0"/>
              <a:t>Least</a:t>
            </a:r>
            <a:r>
              <a:rPr lang="tr-TR" dirty="0" smtClean="0"/>
              <a:t> </a:t>
            </a:r>
            <a:r>
              <a:rPr lang="tr-TR" dirty="0" err="1" smtClean="0"/>
              <a:t>Squares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tr-TR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tr-TR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tr-T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func>
                                    <m:func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tr-T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:endParaRPr lang="tr-TR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tr-T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5072743" y="1518810"/>
            <a:ext cx="6825343" cy="4964968"/>
            <a:chOff x="2220685" y="2034547"/>
            <a:chExt cx="6825343" cy="4964968"/>
          </a:xfrm>
        </p:grpSpPr>
        <p:grpSp>
          <p:nvGrpSpPr>
            <p:cNvPr id="20" name="Group 19"/>
            <p:cNvGrpSpPr/>
            <p:nvPr/>
          </p:nvGrpSpPr>
          <p:grpSpPr>
            <a:xfrm>
              <a:off x="2220685" y="2034547"/>
              <a:ext cx="6825343" cy="4964968"/>
              <a:chOff x="838200" y="2589718"/>
              <a:chExt cx="5007429" cy="358724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838200" y="2589718"/>
                <a:ext cx="5007429" cy="3587245"/>
                <a:chOff x="518159" y="3724102"/>
                <a:chExt cx="5007429" cy="3587245"/>
              </a:xfrm>
            </p:grpSpPr>
            <p:cxnSp>
              <p:nvCxnSpPr>
                <p:cNvPr id="5" name="Straight Arrow Connector 4"/>
                <p:cNvCxnSpPr/>
                <p:nvPr/>
              </p:nvCxnSpPr>
              <p:spPr>
                <a:xfrm flipV="1">
                  <a:off x="1512916" y="3724102"/>
                  <a:ext cx="0" cy="31338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1213658" y="6600305"/>
                  <a:ext cx="43119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3158836" y="3990109"/>
                  <a:ext cx="1629295" cy="1845426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518159" y="5465921"/>
                  <a:ext cx="1629295" cy="1845426"/>
                </a:xfrm>
                <a:prstGeom prst="line">
                  <a:avLst/>
                </a:prstGeom>
                <a:ln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V="1">
                  <a:off x="1512916" y="4495258"/>
                  <a:ext cx="2037225" cy="2037225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Box 9"/>
                <p:cNvSpPr txBox="1"/>
                <p:nvPr/>
              </p:nvSpPr>
              <p:spPr>
                <a:xfrm>
                  <a:off x="2352685" y="5117570"/>
                  <a:ext cx="207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r-TR" dirty="0"/>
                    <a:t>r</a:t>
                  </a:r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1704304" y="5902338"/>
                      <a:ext cx="92648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04304" y="5902338"/>
                      <a:ext cx="926480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" name="Oval 11"/>
              <p:cNvSpPr/>
              <p:nvPr/>
            </p:nvSpPr>
            <p:spPr>
              <a:xfrm>
                <a:off x="4935834" y="3798523"/>
                <a:ext cx="99752" cy="99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737099" y="3528944"/>
                    <a:ext cx="7849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37099" y="3528944"/>
                    <a:ext cx="7849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/>
              <p:cNvCxnSpPr>
                <a:endCxn id="12" idx="3"/>
              </p:cNvCxnSpPr>
              <p:nvPr/>
            </p:nvCxnSpPr>
            <p:spPr>
              <a:xfrm flipV="1">
                <a:off x="1832956" y="3883667"/>
                <a:ext cx="3117486" cy="159533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044434" y="5151077"/>
                    <a:ext cx="9264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4434" y="5151077"/>
                    <a:ext cx="92648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999012" y="4550396"/>
                    <a:ext cx="9264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9012" y="4550396"/>
                    <a:ext cx="9264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Arrow Connector 18"/>
            <p:cNvCxnSpPr/>
            <p:nvPr/>
          </p:nvCxnSpPr>
          <p:spPr>
            <a:xfrm flipV="1">
              <a:off x="7371125" y="3801469"/>
              <a:ext cx="504194" cy="5119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683818" y="3951898"/>
                  <a:ext cx="2827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18" y="3951898"/>
                  <a:ext cx="28273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3404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71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 smtClean="0"/>
              <a:t>Fitting</a:t>
            </a:r>
            <a:r>
              <a:rPr lang="tr-TR" dirty="0" smtClean="0"/>
              <a:t> – </a:t>
            </a:r>
            <a:r>
              <a:rPr lang="tr-TR" dirty="0" err="1" smtClean="0"/>
              <a:t>Unweighted</a:t>
            </a:r>
            <a:r>
              <a:rPr lang="tr-TR" dirty="0" smtClean="0"/>
              <a:t> </a:t>
            </a:r>
            <a:r>
              <a:rPr lang="tr-TR" dirty="0" err="1" smtClean="0"/>
              <a:t>Least</a:t>
            </a:r>
            <a:r>
              <a:rPr lang="tr-TR" dirty="0" smtClean="0"/>
              <a:t> </a:t>
            </a:r>
            <a:r>
              <a:rPr lang="tr-TR" dirty="0" err="1" smtClean="0"/>
              <a:t>Squares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tr-TR" dirty="0" smtClean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tr-TR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tr-T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tr-TR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5072743" y="1518810"/>
            <a:ext cx="6825343" cy="4964968"/>
            <a:chOff x="2220685" y="2034547"/>
            <a:chExt cx="6825343" cy="4964968"/>
          </a:xfrm>
        </p:grpSpPr>
        <p:grpSp>
          <p:nvGrpSpPr>
            <p:cNvPr id="20" name="Group 19"/>
            <p:cNvGrpSpPr/>
            <p:nvPr/>
          </p:nvGrpSpPr>
          <p:grpSpPr>
            <a:xfrm>
              <a:off x="2220685" y="2034547"/>
              <a:ext cx="6825343" cy="4964968"/>
              <a:chOff x="838200" y="2589718"/>
              <a:chExt cx="5007429" cy="358724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838200" y="2589718"/>
                <a:ext cx="5007429" cy="3587245"/>
                <a:chOff x="518159" y="3724102"/>
                <a:chExt cx="5007429" cy="3587245"/>
              </a:xfrm>
            </p:grpSpPr>
            <p:cxnSp>
              <p:nvCxnSpPr>
                <p:cNvPr id="5" name="Straight Arrow Connector 4"/>
                <p:cNvCxnSpPr/>
                <p:nvPr/>
              </p:nvCxnSpPr>
              <p:spPr>
                <a:xfrm flipV="1">
                  <a:off x="1512916" y="3724102"/>
                  <a:ext cx="0" cy="31338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1213658" y="6600305"/>
                  <a:ext cx="43119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3158836" y="3990109"/>
                  <a:ext cx="1629295" cy="1845426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518159" y="5465921"/>
                  <a:ext cx="1629295" cy="1845426"/>
                </a:xfrm>
                <a:prstGeom prst="line">
                  <a:avLst/>
                </a:prstGeom>
                <a:ln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V="1">
                  <a:off x="1512916" y="4495258"/>
                  <a:ext cx="2037225" cy="2037225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Box 9"/>
                <p:cNvSpPr txBox="1"/>
                <p:nvPr/>
              </p:nvSpPr>
              <p:spPr>
                <a:xfrm>
                  <a:off x="2352685" y="5117570"/>
                  <a:ext cx="207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r-TR" dirty="0"/>
                    <a:t>r</a:t>
                  </a:r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1704304" y="5902338"/>
                      <a:ext cx="92648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04304" y="5902338"/>
                      <a:ext cx="926480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" name="Oval 11"/>
              <p:cNvSpPr/>
              <p:nvPr/>
            </p:nvSpPr>
            <p:spPr>
              <a:xfrm>
                <a:off x="4935834" y="3798523"/>
                <a:ext cx="99752" cy="99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737099" y="3528944"/>
                    <a:ext cx="7849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37099" y="3528944"/>
                    <a:ext cx="7849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/>
              <p:cNvCxnSpPr>
                <a:endCxn id="12" idx="3"/>
              </p:cNvCxnSpPr>
              <p:nvPr/>
            </p:nvCxnSpPr>
            <p:spPr>
              <a:xfrm flipV="1">
                <a:off x="1832956" y="3883667"/>
                <a:ext cx="3117486" cy="159533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044434" y="5151077"/>
                    <a:ext cx="9264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4434" y="5151077"/>
                    <a:ext cx="92648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999012" y="4550396"/>
                    <a:ext cx="9264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9012" y="4550396"/>
                    <a:ext cx="9264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Arrow Connector 18"/>
            <p:cNvCxnSpPr/>
            <p:nvPr/>
          </p:nvCxnSpPr>
          <p:spPr>
            <a:xfrm flipV="1">
              <a:off x="7371125" y="3801469"/>
              <a:ext cx="504194" cy="5119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683818" y="3951898"/>
                  <a:ext cx="2827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18" y="3951898"/>
                  <a:ext cx="28273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3404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063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Line</a:t>
            </a:r>
            <a:r>
              <a:rPr lang="tr-TR" dirty="0" smtClean="0"/>
              <a:t> </a:t>
            </a:r>
            <a:r>
              <a:rPr lang="tr-TR" dirty="0" err="1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Line</a:t>
            </a:r>
            <a:r>
              <a:rPr lang="tr-TR" dirty="0" smtClean="0"/>
              <a:t> </a:t>
            </a:r>
            <a:r>
              <a:rPr lang="tr-TR" dirty="0" err="1" smtClean="0"/>
              <a:t>fitting</a:t>
            </a:r>
            <a:r>
              <a:rPr lang="tr-TR" dirty="0" smtClean="0"/>
              <a:t> is </a:t>
            </a:r>
            <a:r>
              <a:rPr lang="tr-TR" dirty="0" err="1" smtClean="0"/>
              <a:t>easy</a:t>
            </a:r>
            <a:endParaRPr lang="tr-TR" dirty="0" smtClean="0"/>
          </a:p>
          <a:p>
            <a:r>
              <a:rPr lang="tr-TR" dirty="0" err="1" smtClean="0"/>
              <a:t>Line</a:t>
            </a:r>
            <a:r>
              <a:rPr lang="tr-TR" dirty="0" smtClean="0"/>
              <a:t> </a:t>
            </a:r>
            <a:r>
              <a:rPr lang="tr-TR" dirty="0" err="1" smtClean="0"/>
              <a:t>extraction</a:t>
            </a:r>
            <a:r>
              <a:rPr lang="tr-TR" dirty="0" smtClean="0"/>
              <a:t> is hard </a:t>
            </a:r>
            <a:r>
              <a:rPr lang="tr-TR" dirty="0" err="1" smtClean="0"/>
              <a:t>due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a </a:t>
            </a:r>
            <a:r>
              <a:rPr lang="tr-TR" dirty="0" err="1" smtClean="0"/>
              <a:t>range</a:t>
            </a:r>
            <a:r>
              <a:rPr lang="tr-TR" dirty="0" smtClean="0"/>
              <a:t> </a:t>
            </a:r>
            <a:r>
              <a:rPr lang="tr-TR" dirty="0" err="1" smtClean="0"/>
              <a:t>measurement</a:t>
            </a:r>
            <a:r>
              <a:rPr lang="tr-TR" dirty="0" smtClean="0"/>
              <a:t> </a:t>
            </a:r>
            <a:r>
              <a:rPr lang="tr-TR" dirty="0" err="1" smtClean="0"/>
              <a:t>may</a:t>
            </a:r>
            <a:r>
              <a:rPr lang="tr-TR" dirty="0" smtClean="0"/>
              <a:t> not </a:t>
            </a:r>
            <a:r>
              <a:rPr lang="tr-TR" dirty="0" err="1" smtClean="0"/>
              <a:t>belong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a </a:t>
            </a:r>
            <a:r>
              <a:rPr lang="tr-TR" dirty="0" err="1" smtClean="0"/>
              <a:t>single</a:t>
            </a:r>
            <a:r>
              <a:rPr lang="tr-TR" dirty="0" smtClean="0"/>
              <a:t> </a:t>
            </a:r>
            <a:r>
              <a:rPr lang="tr-TR" dirty="0" err="1" smtClean="0"/>
              <a:t>line</a:t>
            </a:r>
            <a:endParaRPr lang="tr-TR" dirty="0" smtClean="0"/>
          </a:p>
          <a:p>
            <a:r>
              <a:rPr lang="tr-TR" dirty="0" err="1" smtClean="0"/>
              <a:t>Line</a:t>
            </a:r>
            <a:r>
              <a:rPr lang="tr-TR" dirty="0" smtClean="0"/>
              <a:t> </a:t>
            </a:r>
            <a:r>
              <a:rPr lang="tr-TR" dirty="0" err="1" smtClean="0"/>
              <a:t>Extraction</a:t>
            </a:r>
            <a:r>
              <a:rPr lang="tr-TR" dirty="0" smtClean="0"/>
              <a:t> </a:t>
            </a:r>
            <a:r>
              <a:rPr lang="tr-TR" dirty="0" err="1" smtClean="0"/>
              <a:t>methods</a:t>
            </a:r>
            <a:r>
              <a:rPr lang="tr-TR" dirty="0" smtClean="0"/>
              <a:t>:</a:t>
            </a:r>
          </a:p>
          <a:p>
            <a:pPr lvl="1"/>
            <a:r>
              <a:rPr lang="tr-TR" dirty="0" err="1" smtClean="0"/>
              <a:t>Split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Merge</a:t>
            </a:r>
            <a:endParaRPr lang="tr-TR" dirty="0" smtClean="0"/>
          </a:p>
          <a:p>
            <a:pPr lvl="1"/>
            <a:r>
              <a:rPr lang="tr-TR" dirty="0" err="1" smtClean="0"/>
              <a:t>Line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endParaRPr lang="tr-TR" dirty="0" smtClean="0"/>
          </a:p>
          <a:p>
            <a:pPr lvl="1"/>
            <a:r>
              <a:rPr lang="tr-TR" dirty="0" err="1" smtClean="0"/>
              <a:t>Incremental</a:t>
            </a:r>
            <a:endParaRPr lang="tr-TR" dirty="0" smtClean="0"/>
          </a:p>
          <a:p>
            <a:pPr lvl="1"/>
            <a:r>
              <a:rPr lang="tr-TR" dirty="0" smtClean="0"/>
              <a:t>RANSAC</a:t>
            </a:r>
          </a:p>
          <a:p>
            <a:pPr lvl="1"/>
            <a:r>
              <a:rPr lang="tr-TR" dirty="0" err="1" smtClean="0"/>
              <a:t>Hough</a:t>
            </a:r>
            <a:r>
              <a:rPr lang="tr-TR" dirty="0" smtClean="0"/>
              <a:t> </a:t>
            </a:r>
            <a:r>
              <a:rPr lang="tr-TR" dirty="0" err="1" smtClean="0"/>
              <a:t>Transform</a:t>
            </a:r>
            <a:endParaRPr lang="tr-TR" dirty="0" smtClean="0"/>
          </a:p>
          <a:p>
            <a:pPr lvl="1"/>
            <a:r>
              <a:rPr lang="tr-TR" dirty="0" err="1" smtClean="0"/>
              <a:t>Expectation</a:t>
            </a:r>
            <a:r>
              <a:rPr lang="tr-TR" dirty="0" smtClean="0"/>
              <a:t> </a:t>
            </a:r>
            <a:r>
              <a:rPr lang="tr-TR" dirty="0" err="1" smtClean="0"/>
              <a:t>Maximization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0495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Split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 smtClean="0"/>
              <a:t>Merge</a:t>
            </a:r>
            <a:r>
              <a:rPr lang="tr-TR" dirty="0" smtClean="0"/>
              <a:t> </a:t>
            </a:r>
            <a:r>
              <a:rPr lang="tr-TR" dirty="0" err="1" smtClean="0"/>
              <a:t>Line</a:t>
            </a:r>
            <a:r>
              <a:rPr lang="tr-TR" dirty="0" smtClean="0"/>
              <a:t> </a:t>
            </a:r>
            <a:r>
              <a:rPr lang="tr-TR" dirty="0" err="1" smtClean="0"/>
              <a:t>Extraction</a:t>
            </a:r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303" y="1690688"/>
            <a:ext cx="7517804" cy="5057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48"/>
          <a:stretch/>
        </p:blipFill>
        <p:spPr>
          <a:xfrm>
            <a:off x="1310" y="1763274"/>
            <a:ext cx="12190690" cy="49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Line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r>
              <a:rPr lang="tr-TR" dirty="0" smtClean="0"/>
              <a:t> – </a:t>
            </a:r>
            <a:r>
              <a:rPr lang="tr-TR" dirty="0" err="1" smtClean="0"/>
              <a:t>Line</a:t>
            </a:r>
            <a:r>
              <a:rPr lang="tr-TR" dirty="0" smtClean="0"/>
              <a:t> </a:t>
            </a:r>
            <a:r>
              <a:rPr lang="tr-TR" dirty="0" err="1" smtClean="0"/>
              <a:t>Extraction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90688"/>
            <a:ext cx="6410325" cy="481012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263" y="1690687"/>
            <a:ext cx="11903537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Structure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stereo – </a:t>
            </a:r>
            <a:r>
              <a:rPr lang="tr-TR" dirty="0" err="1"/>
              <a:t>Horizantally</a:t>
            </a:r>
            <a:r>
              <a:rPr lang="tr-TR" dirty="0"/>
              <a:t> </a:t>
            </a:r>
            <a:r>
              <a:rPr lang="tr-TR" dirty="0" err="1"/>
              <a:t>perfectly</a:t>
            </a:r>
            <a:r>
              <a:rPr lang="tr-TR" dirty="0"/>
              <a:t> </a:t>
            </a:r>
            <a:r>
              <a:rPr lang="tr-TR" dirty="0" err="1"/>
              <a:t>aligned</a:t>
            </a:r>
            <a:r>
              <a:rPr lang="tr-TR" dirty="0"/>
              <a:t> </a:t>
            </a:r>
            <a:r>
              <a:rPr lang="tr-TR" dirty="0" err="1" smtClean="0"/>
              <a:t>cameras</a:t>
            </a:r>
            <a:r>
              <a:rPr lang="tr-TR" dirty="0" smtClean="0"/>
              <a:t> - </a:t>
            </a:r>
            <a:r>
              <a:rPr lang="tr-TR" dirty="0" err="1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631825" algn="l"/>
                <a:tab pos="1081088" algn="l"/>
              </a:tabLst>
            </a:pPr>
            <a:r>
              <a:rPr lang="en-US" dirty="0"/>
              <a:t>For each </a:t>
            </a:r>
            <a:r>
              <a:rPr lang="en-US" dirty="0" err="1"/>
              <a:t>epipolar</a:t>
            </a:r>
            <a:r>
              <a:rPr lang="en-US" dirty="0"/>
              <a:t> line </a:t>
            </a:r>
            <a:br>
              <a:rPr lang="en-US" dirty="0"/>
            </a:br>
            <a:r>
              <a:rPr lang="tr-TR" dirty="0" smtClean="0"/>
              <a:t>	</a:t>
            </a:r>
            <a:r>
              <a:rPr lang="en-US" dirty="0" smtClean="0"/>
              <a:t>For </a:t>
            </a:r>
            <a:r>
              <a:rPr lang="en-US" dirty="0"/>
              <a:t>each pixel in the </a:t>
            </a:r>
            <a:r>
              <a:rPr lang="en-US" dirty="0" smtClean="0"/>
              <a:t>le</a:t>
            </a:r>
            <a:r>
              <a:rPr lang="tr-TR" dirty="0" err="1" smtClean="0"/>
              <a:t>ft</a:t>
            </a:r>
            <a:r>
              <a:rPr lang="en-US" dirty="0" smtClean="0"/>
              <a:t> </a:t>
            </a:r>
            <a:r>
              <a:rPr lang="en-US" dirty="0"/>
              <a:t>image </a:t>
            </a:r>
            <a:br>
              <a:rPr lang="en-US" dirty="0"/>
            </a:br>
            <a:r>
              <a:rPr lang="tr-TR" dirty="0"/>
              <a:t>	</a:t>
            </a:r>
            <a:r>
              <a:rPr lang="tr-TR" dirty="0" smtClean="0"/>
              <a:t>	</a:t>
            </a:r>
            <a:r>
              <a:rPr lang="en-US" dirty="0" smtClean="0"/>
              <a:t>compare </a:t>
            </a:r>
            <a:r>
              <a:rPr lang="en-US" dirty="0"/>
              <a:t>with every pixel on same </a:t>
            </a:r>
            <a:r>
              <a:rPr lang="en-US" dirty="0" err="1"/>
              <a:t>epipolar</a:t>
            </a:r>
            <a:r>
              <a:rPr lang="en-US" dirty="0"/>
              <a:t> line in right image </a:t>
            </a:r>
            <a:br>
              <a:rPr lang="en-US" dirty="0"/>
            </a:br>
            <a:r>
              <a:rPr lang="tr-TR" dirty="0"/>
              <a:t>	</a:t>
            </a:r>
            <a:r>
              <a:rPr lang="tr-TR" dirty="0" smtClean="0"/>
              <a:t>	</a:t>
            </a:r>
            <a:r>
              <a:rPr lang="en-US" dirty="0" smtClean="0"/>
              <a:t>pick </a:t>
            </a:r>
            <a:r>
              <a:rPr lang="en-US" dirty="0"/>
              <a:t>pixel with minimum match cost </a:t>
            </a:r>
            <a:endParaRPr lang="tr-TR" dirty="0" smtClean="0"/>
          </a:p>
          <a:p>
            <a:pPr marL="0" indent="0">
              <a:buNone/>
              <a:tabLst>
                <a:tab pos="631825" algn="l"/>
                <a:tab pos="1081088" algn="l"/>
              </a:tabLst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51" y="3486334"/>
            <a:ext cx="5862897" cy="337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Incremental</a:t>
            </a:r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77" y="1513176"/>
            <a:ext cx="11473046" cy="517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RANSAC (</a:t>
            </a:r>
            <a:r>
              <a:rPr lang="tr-TR" dirty="0" err="1" smtClean="0"/>
              <a:t>Random</a:t>
            </a:r>
            <a:r>
              <a:rPr lang="tr-TR" dirty="0" smtClean="0"/>
              <a:t> </a:t>
            </a:r>
            <a:r>
              <a:rPr lang="tr-TR" dirty="0" err="1" smtClean="0"/>
              <a:t>Sample</a:t>
            </a:r>
            <a:r>
              <a:rPr lang="tr-TR" dirty="0" smtClean="0"/>
              <a:t> </a:t>
            </a:r>
            <a:r>
              <a:rPr lang="tr-TR" dirty="0" err="1" smtClean="0"/>
              <a:t>Consensus</a:t>
            </a:r>
            <a:r>
              <a:rPr lang="tr-TR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942" y="1337222"/>
            <a:ext cx="5253643" cy="5520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58" y="1337222"/>
            <a:ext cx="9462326" cy="5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4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Hough</a:t>
            </a:r>
            <a:r>
              <a:rPr lang="tr-TR" dirty="0" smtClean="0"/>
              <a:t> </a:t>
            </a:r>
            <a:r>
              <a:rPr lang="tr-TR" dirty="0" err="1" smtClean="0"/>
              <a:t>Transform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455" y="1397363"/>
            <a:ext cx="9339090" cy="54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Expectation</a:t>
            </a:r>
            <a:r>
              <a:rPr lang="tr-TR" dirty="0" smtClean="0"/>
              <a:t> </a:t>
            </a:r>
            <a:r>
              <a:rPr lang="tr-TR" dirty="0" err="1" smtClean="0"/>
              <a:t>Maximization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162" y="1202857"/>
            <a:ext cx="7259676" cy="56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</a:t>
            </a:r>
            <a:r>
              <a:rPr lang="tr-TR" dirty="0" err="1" smtClean="0"/>
              <a:t>Histogram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04" y="1304925"/>
            <a:ext cx="74009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Geometric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925" y="1535877"/>
            <a:ext cx="9294149" cy="48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sensor_msgs</a:t>
            </a:r>
            <a:r>
              <a:rPr lang="tr-TR" dirty="0" smtClean="0"/>
              <a:t>/</a:t>
            </a:r>
            <a:r>
              <a:rPr lang="tr-TR" dirty="0" err="1" smtClean="0"/>
              <a:t>LaserScan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# Single scan from a planar laser range-finder</a:t>
            </a:r>
            <a:br>
              <a:rPr lang="en-US" dirty="0"/>
            </a:br>
            <a:r>
              <a:rPr lang="en-US" dirty="0"/>
              <a:t>#</a:t>
            </a:r>
            <a:br>
              <a:rPr lang="en-US" dirty="0"/>
            </a:br>
            <a:r>
              <a:rPr lang="en-US" dirty="0"/>
              <a:t># If you have another ranging device with different behavior (e.g. a sonar</a:t>
            </a:r>
            <a:br>
              <a:rPr lang="en-US" dirty="0"/>
            </a:br>
            <a:r>
              <a:rPr lang="en-US" dirty="0"/>
              <a:t># array), please find or create a different message, since applications</a:t>
            </a:r>
            <a:br>
              <a:rPr lang="en-US" dirty="0"/>
            </a:br>
            <a:r>
              <a:rPr lang="en-US" dirty="0"/>
              <a:t># will make fairly laser-specific assumptions about this data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Header </a:t>
            </a:r>
            <a:r>
              <a:rPr lang="en-US" dirty="0" err="1"/>
              <a:t>header</a:t>
            </a:r>
            <a:r>
              <a:rPr lang="en-US" dirty="0"/>
              <a:t>            # timestamp in the header is the acquisition time of </a:t>
            </a:r>
            <a:br>
              <a:rPr lang="en-US" dirty="0"/>
            </a:br>
            <a:r>
              <a:rPr lang="en-US" dirty="0"/>
              <a:t>                         # the first ray in the scan.</a:t>
            </a:r>
            <a:br>
              <a:rPr lang="en-US" dirty="0"/>
            </a:br>
            <a:r>
              <a:rPr lang="en-US" dirty="0"/>
              <a:t>                         #</a:t>
            </a:r>
            <a:br>
              <a:rPr lang="en-US" dirty="0"/>
            </a:br>
            <a:r>
              <a:rPr lang="en-US" dirty="0"/>
              <a:t>                         # in frame </a:t>
            </a:r>
            <a:r>
              <a:rPr lang="en-US" dirty="0" err="1"/>
              <a:t>frame_id</a:t>
            </a:r>
            <a:r>
              <a:rPr lang="en-US" dirty="0"/>
              <a:t>, angles are measured around </a:t>
            </a:r>
            <a:br>
              <a:rPr lang="en-US" dirty="0"/>
            </a:br>
            <a:r>
              <a:rPr lang="en-US" dirty="0"/>
              <a:t>                         # the positive Z axis (counterclockwise, if Z is up)</a:t>
            </a:r>
            <a:br>
              <a:rPr lang="en-US" dirty="0"/>
            </a:br>
            <a:r>
              <a:rPr lang="en-US" dirty="0"/>
              <a:t>                         # with zero angle being forward along the x axis</a:t>
            </a:r>
            <a:br>
              <a:rPr lang="en-US" dirty="0"/>
            </a:br>
            <a:r>
              <a:rPr lang="en-US" dirty="0"/>
              <a:t>                         </a:t>
            </a:r>
            <a:br>
              <a:rPr lang="en-US" dirty="0"/>
            </a:br>
            <a:r>
              <a:rPr lang="en-US" dirty="0"/>
              <a:t>float32 </a:t>
            </a:r>
            <a:r>
              <a:rPr lang="en-US" dirty="0" err="1"/>
              <a:t>angle_min</a:t>
            </a:r>
            <a:r>
              <a:rPr lang="en-US" dirty="0"/>
              <a:t>        # start angle of the scan [rad]</a:t>
            </a:r>
            <a:br>
              <a:rPr lang="en-US" dirty="0"/>
            </a:br>
            <a:r>
              <a:rPr lang="en-US" dirty="0"/>
              <a:t>float32 </a:t>
            </a:r>
            <a:r>
              <a:rPr lang="en-US" dirty="0" err="1"/>
              <a:t>angle_max</a:t>
            </a:r>
            <a:r>
              <a:rPr lang="en-US" dirty="0"/>
              <a:t>        # end angle of the scan [rad]</a:t>
            </a:r>
            <a:br>
              <a:rPr lang="en-US" dirty="0"/>
            </a:br>
            <a:r>
              <a:rPr lang="en-US" dirty="0"/>
              <a:t>float32 </a:t>
            </a:r>
            <a:r>
              <a:rPr lang="en-US" dirty="0" err="1"/>
              <a:t>angle_increment</a:t>
            </a:r>
            <a:r>
              <a:rPr lang="en-US" dirty="0"/>
              <a:t>  # angular distance between measurements [rad]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float32 </a:t>
            </a:r>
            <a:r>
              <a:rPr lang="en-US" dirty="0" err="1"/>
              <a:t>time_increment</a:t>
            </a:r>
            <a:r>
              <a:rPr lang="en-US" dirty="0"/>
              <a:t>   # time between measurements [seconds] - if your scanner</a:t>
            </a:r>
            <a:br>
              <a:rPr lang="en-US" dirty="0"/>
            </a:br>
            <a:r>
              <a:rPr lang="en-US" dirty="0"/>
              <a:t>                         # is moving, this will be used in interpolating position</a:t>
            </a:r>
            <a:br>
              <a:rPr lang="en-US" dirty="0"/>
            </a:br>
            <a:r>
              <a:rPr lang="en-US" dirty="0"/>
              <a:t>                         # of 3d points</a:t>
            </a:r>
            <a:br>
              <a:rPr lang="en-US" dirty="0"/>
            </a:br>
            <a:r>
              <a:rPr lang="en-US" dirty="0"/>
              <a:t>float32 </a:t>
            </a:r>
            <a:r>
              <a:rPr lang="en-US" dirty="0" err="1"/>
              <a:t>scan_time</a:t>
            </a:r>
            <a:r>
              <a:rPr lang="en-US" dirty="0"/>
              <a:t>        # time between scans [seconds]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float32 </a:t>
            </a:r>
            <a:r>
              <a:rPr lang="en-US" dirty="0" err="1"/>
              <a:t>range_min</a:t>
            </a:r>
            <a:r>
              <a:rPr lang="en-US" dirty="0"/>
              <a:t>        # minimum range value [m]</a:t>
            </a:r>
            <a:br>
              <a:rPr lang="en-US" dirty="0"/>
            </a:br>
            <a:r>
              <a:rPr lang="en-US" dirty="0"/>
              <a:t>float32 </a:t>
            </a:r>
            <a:r>
              <a:rPr lang="en-US" dirty="0" err="1"/>
              <a:t>range_max</a:t>
            </a:r>
            <a:r>
              <a:rPr lang="en-US" dirty="0"/>
              <a:t>        # maximum range value [m]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float32[] ranges         # range data [m] (Note: values &lt; </a:t>
            </a:r>
            <a:r>
              <a:rPr lang="en-US" dirty="0" err="1"/>
              <a:t>range_min</a:t>
            </a:r>
            <a:r>
              <a:rPr lang="en-US" dirty="0"/>
              <a:t> or &gt; </a:t>
            </a:r>
            <a:r>
              <a:rPr lang="en-US" dirty="0" err="1"/>
              <a:t>range_max</a:t>
            </a:r>
            <a:r>
              <a:rPr lang="en-US" dirty="0"/>
              <a:t> should be discarded)</a:t>
            </a:r>
            <a:br>
              <a:rPr lang="en-US" dirty="0"/>
            </a:br>
            <a:r>
              <a:rPr lang="en-US" dirty="0"/>
              <a:t>float32[] intensities    # intensity data [device-specific units].  If your</a:t>
            </a:r>
            <a:br>
              <a:rPr lang="en-US" dirty="0"/>
            </a:br>
            <a:r>
              <a:rPr lang="en-US" dirty="0"/>
              <a:t>                         # device does not provide intensities, please leave</a:t>
            </a:r>
            <a:br>
              <a:rPr lang="en-US" dirty="0"/>
            </a:br>
            <a:r>
              <a:rPr lang="en-US" dirty="0"/>
              <a:t>                         # the array empty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6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sensor_msgs</a:t>
            </a:r>
            <a:r>
              <a:rPr lang="tr-TR" dirty="0" smtClean="0"/>
              <a:t>/Image   RGB </a:t>
            </a:r>
            <a:r>
              <a:rPr lang="tr-TR" dirty="0" err="1" smtClean="0"/>
              <a:t>or</a:t>
            </a:r>
            <a:r>
              <a:rPr lang="tr-TR" dirty="0" smtClean="0"/>
              <a:t>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tr-TR" dirty="0"/>
              <a:t># </a:t>
            </a:r>
            <a:r>
              <a:rPr lang="tr-TR" dirty="0" err="1"/>
              <a:t>This</a:t>
            </a:r>
            <a:r>
              <a:rPr lang="tr-TR" dirty="0"/>
              <a:t> </a:t>
            </a:r>
            <a:r>
              <a:rPr lang="tr-TR" dirty="0" err="1"/>
              <a:t>message</a:t>
            </a:r>
            <a:r>
              <a:rPr lang="tr-TR" dirty="0"/>
              <a:t> </a:t>
            </a:r>
            <a:r>
              <a:rPr lang="tr-TR" dirty="0" err="1"/>
              <a:t>contains</a:t>
            </a:r>
            <a:r>
              <a:rPr lang="tr-TR" dirty="0"/>
              <a:t> an </a:t>
            </a:r>
            <a:r>
              <a:rPr lang="tr-TR" dirty="0" err="1"/>
              <a:t>uncompressed</a:t>
            </a:r>
            <a:r>
              <a:rPr lang="tr-TR" dirty="0"/>
              <a:t> </a:t>
            </a:r>
            <a:r>
              <a:rPr lang="tr-TR" dirty="0" err="1"/>
              <a:t>image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# (0, 0) is at top-</a:t>
            </a:r>
            <a:r>
              <a:rPr lang="tr-TR" dirty="0" err="1"/>
              <a:t>left</a:t>
            </a:r>
            <a:r>
              <a:rPr lang="tr-TR" dirty="0"/>
              <a:t> </a:t>
            </a:r>
            <a:r>
              <a:rPr lang="tr-TR" dirty="0" err="1"/>
              <a:t>corner</a:t>
            </a:r>
            <a:r>
              <a:rPr lang="tr-TR" dirty="0"/>
              <a:t> of </a:t>
            </a:r>
            <a:r>
              <a:rPr lang="tr-TR" dirty="0" err="1"/>
              <a:t>image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#</a:t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dirty="0" err="1"/>
              <a:t>Header</a:t>
            </a:r>
            <a:r>
              <a:rPr lang="tr-TR" dirty="0"/>
              <a:t> </a:t>
            </a:r>
            <a:r>
              <a:rPr lang="tr-TR" dirty="0" err="1"/>
              <a:t>header</a:t>
            </a:r>
            <a:r>
              <a:rPr lang="tr-TR" dirty="0"/>
              <a:t>        # </a:t>
            </a:r>
            <a:r>
              <a:rPr lang="tr-TR" dirty="0" err="1"/>
              <a:t>Header</a:t>
            </a:r>
            <a:r>
              <a:rPr lang="tr-TR" dirty="0"/>
              <a:t> </a:t>
            </a:r>
            <a:r>
              <a:rPr lang="tr-TR" dirty="0" err="1"/>
              <a:t>timestamp</a:t>
            </a:r>
            <a:r>
              <a:rPr lang="tr-TR" dirty="0"/>
              <a:t> </a:t>
            </a:r>
            <a:r>
              <a:rPr lang="tr-TR" dirty="0" err="1"/>
              <a:t>should</a:t>
            </a:r>
            <a:r>
              <a:rPr lang="tr-TR" dirty="0"/>
              <a:t> be </a:t>
            </a:r>
            <a:r>
              <a:rPr lang="tr-TR" dirty="0" err="1"/>
              <a:t>acquisition</a:t>
            </a:r>
            <a:r>
              <a:rPr lang="tr-TR" dirty="0"/>
              <a:t> time of </a:t>
            </a:r>
            <a:r>
              <a:rPr lang="tr-TR" dirty="0" err="1"/>
              <a:t>image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                    # </a:t>
            </a:r>
            <a:r>
              <a:rPr lang="tr-TR" dirty="0" err="1"/>
              <a:t>Header</a:t>
            </a:r>
            <a:r>
              <a:rPr lang="tr-TR" dirty="0"/>
              <a:t> </a:t>
            </a:r>
            <a:r>
              <a:rPr lang="tr-TR" dirty="0" err="1"/>
              <a:t>frame_id</a:t>
            </a:r>
            <a:r>
              <a:rPr lang="tr-TR" dirty="0"/>
              <a:t> </a:t>
            </a:r>
            <a:r>
              <a:rPr lang="tr-TR" dirty="0" err="1"/>
              <a:t>should</a:t>
            </a:r>
            <a:r>
              <a:rPr lang="tr-TR" dirty="0"/>
              <a:t> be </a:t>
            </a:r>
            <a:r>
              <a:rPr lang="tr-TR" dirty="0" err="1"/>
              <a:t>optical</a:t>
            </a:r>
            <a:r>
              <a:rPr lang="tr-TR" dirty="0"/>
              <a:t> </a:t>
            </a:r>
            <a:r>
              <a:rPr lang="tr-TR" dirty="0" err="1"/>
              <a:t>frame</a:t>
            </a:r>
            <a:r>
              <a:rPr lang="tr-TR" dirty="0"/>
              <a:t> of </a:t>
            </a:r>
            <a:r>
              <a:rPr lang="tr-TR" dirty="0" err="1"/>
              <a:t>camera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                    # </a:t>
            </a:r>
            <a:r>
              <a:rPr lang="tr-TR" dirty="0" err="1"/>
              <a:t>origin</a:t>
            </a:r>
            <a:r>
              <a:rPr lang="tr-TR" dirty="0"/>
              <a:t> of </a:t>
            </a:r>
            <a:r>
              <a:rPr lang="tr-TR" dirty="0" err="1"/>
              <a:t>frame</a:t>
            </a:r>
            <a:r>
              <a:rPr lang="tr-TR" dirty="0"/>
              <a:t> </a:t>
            </a:r>
            <a:r>
              <a:rPr lang="tr-TR" dirty="0" err="1"/>
              <a:t>should</a:t>
            </a:r>
            <a:r>
              <a:rPr lang="tr-TR" dirty="0"/>
              <a:t> be </a:t>
            </a:r>
            <a:r>
              <a:rPr lang="tr-TR" dirty="0" err="1"/>
              <a:t>optical</a:t>
            </a:r>
            <a:r>
              <a:rPr lang="tr-TR" dirty="0"/>
              <a:t> </a:t>
            </a:r>
            <a:r>
              <a:rPr lang="tr-TR" dirty="0" err="1"/>
              <a:t>center</a:t>
            </a:r>
            <a:r>
              <a:rPr lang="tr-TR" dirty="0"/>
              <a:t> of </a:t>
            </a:r>
            <a:r>
              <a:rPr lang="tr-TR" dirty="0" err="1"/>
              <a:t>cameara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                    # +x </a:t>
            </a:r>
            <a:r>
              <a:rPr lang="tr-TR" dirty="0" err="1"/>
              <a:t>should</a:t>
            </a:r>
            <a:r>
              <a:rPr lang="tr-TR" dirty="0"/>
              <a:t> </a:t>
            </a:r>
            <a:r>
              <a:rPr lang="tr-TR" dirty="0" err="1"/>
              <a:t>point</a:t>
            </a:r>
            <a:r>
              <a:rPr lang="tr-TR" dirty="0"/>
              <a:t> </a:t>
            </a:r>
            <a:r>
              <a:rPr lang="tr-TR" dirty="0" err="1"/>
              <a:t>to</a:t>
            </a:r>
            <a:r>
              <a:rPr lang="tr-TR" dirty="0"/>
              <a:t> </a:t>
            </a:r>
            <a:r>
              <a:rPr lang="tr-TR" dirty="0" err="1"/>
              <a:t>the</a:t>
            </a:r>
            <a:r>
              <a:rPr lang="tr-TR" dirty="0"/>
              <a:t> </a:t>
            </a:r>
            <a:r>
              <a:rPr lang="tr-TR" dirty="0" err="1"/>
              <a:t>right</a:t>
            </a:r>
            <a:r>
              <a:rPr lang="tr-TR" dirty="0"/>
              <a:t> in </a:t>
            </a:r>
            <a:r>
              <a:rPr lang="tr-TR" dirty="0" err="1"/>
              <a:t>the</a:t>
            </a:r>
            <a:r>
              <a:rPr lang="tr-TR" dirty="0"/>
              <a:t> </a:t>
            </a:r>
            <a:r>
              <a:rPr lang="tr-TR" dirty="0" err="1"/>
              <a:t>image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                    # +y </a:t>
            </a:r>
            <a:r>
              <a:rPr lang="tr-TR" dirty="0" err="1"/>
              <a:t>should</a:t>
            </a:r>
            <a:r>
              <a:rPr lang="tr-TR" dirty="0"/>
              <a:t> </a:t>
            </a:r>
            <a:r>
              <a:rPr lang="tr-TR" dirty="0" err="1"/>
              <a:t>point</a:t>
            </a:r>
            <a:r>
              <a:rPr lang="tr-TR" dirty="0"/>
              <a:t> </a:t>
            </a:r>
            <a:r>
              <a:rPr lang="tr-TR" dirty="0" err="1"/>
              <a:t>down</a:t>
            </a:r>
            <a:r>
              <a:rPr lang="tr-TR" dirty="0"/>
              <a:t> in </a:t>
            </a:r>
            <a:r>
              <a:rPr lang="tr-TR" dirty="0" err="1"/>
              <a:t>the</a:t>
            </a:r>
            <a:r>
              <a:rPr lang="tr-TR" dirty="0"/>
              <a:t> </a:t>
            </a:r>
            <a:r>
              <a:rPr lang="tr-TR" dirty="0" err="1"/>
              <a:t>image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                    # +z </a:t>
            </a:r>
            <a:r>
              <a:rPr lang="tr-TR" dirty="0" err="1"/>
              <a:t>should</a:t>
            </a:r>
            <a:r>
              <a:rPr lang="tr-TR" dirty="0"/>
              <a:t> </a:t>
            </a:r>
            <a:r>
              <a:rPr lang="tr-TR" dirty="0" err="1"/>
              <a:t>point</a:t>
            </a:r>
            <a:r>
              <a:rPr lang="tr-TR" dirty="0"/>
              <a:t> </a:t>
            </a:r>
            <a:r>
              <a:rPr lang="tr-TR" dirty="0" err="1"/>
              <a:t>into</a:t>
            </a:r>
            <a:r>
              <a:rPr lang="tr-TR" dirty="0"/>
              <a:t> </a:t>
            </a:r>
            <a:r>
              <a:rPr lang="tr-TR" dirty="0" err="1"/>
              <a:t>to</a:t>
            </a:r>
            <a:r>
              <a:rPr lang="tr-TR" dirty="0"/>
              <a:t> </a:t>
            </a:r>
            <a:r>
              <a:rPr lang="tr-TR" dirty="0" err="1"/>
              <a:t>plane</a:t>
            </a:r>
            <a:r>
              <a:rPr lang="tr-TR" dirty="0"/>
              <a:t> of </a:t>
            </a:r>
            <a:r>
              <a:rPr lang="tr-TR" dirty="0" err="1"/>
              <a:t>the</a:t>
            </a:r>
            <a:r>
              <a:rPr lang="tr-TR" dirty="0"/>
              <a:t> </a:t>
            </a:r>
            <a:r>
              <a:rPr lang="tr-TR" dirty="0" err="1"/>
              <a:t>image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                    # </a:t>
            </a:r>
            <a:r>
              <a:rPr lang="tr-TR" dirty="0" err="1"/>
              <a:t>If</a:t>
            </a:r>
            <a:r>
              <a:rPr lang="tr-TR" dirty="0"/>
              <a:t> </a:t>
            </a:r>
            <a:r>
              <a:rPr lang="tr-TR" dirty="0" err="1"/>
              <a:t>the</a:t>
            </a:r>
            <a:r>
              <a:rPr lang="tr-TR" dirty="0"/>
              <a:t> </a:t>
            </a:r>
            <a:r>
              <a:rPr lang="tr-TR" dirty="0" err="1"/>
              <a:t>frame_id</a:t>
            </a:r>
            <a:r>
              <a:rPr lang="tr-TR" dirty="0"/>
              <a:t> here </a:t>
            </a:r>
            <a:r>
              <a:rPr lang="tr-TR" dirty="0" err="1"/>
              <a:t>and</a:t>
            </a:r>
            <a:r>
              <a:rPr lang="tr-TR" dirty="0"/>
              <a:t> </a:t>
            </a:r>
            <a:r>
              <a:rPr lang="tr-TR" dirty="0" err="1"/>
              <a:t>the</a:t>
            </a:r>
            <a:r>
              <a:rPr lang="tr-TR" dirty="0"/>
              <a:t> </a:t>
            </a:r>
            <a:r>
              <a:rPr lang="tr-TR" dirty="0" err="1"/>
              <a:t>frame_id</a:t>
            </a:r>
            <a:r>
              <a:rPr lang="tr-TR" dirty="0"/>
              <a:t> of </a:t>
            </a:r>
            <a:r>
              <a:rPr lang="tr-TR" dirty="0" err="1"/>
              <a:t>the</a:t>
            </a:r>
            <a:r>
              <a:rPr lang="tr-TR" dirty="0"/>
              <a:t> </a:t>
            </a:r>
            <a:r>
              <a:rPr lang="tr-TR" dirty="0" err="1"/>
              <a:t>CameraInfo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                    # </a:t>
            </a:r>
            <a:r>
              <a:rPr lang="tr-TR" dirty="0" err="1"/>
              <a:t>message</a:t>
            </a:r>
            <a:r>
              <a:rPr lang="tr-TR" dirty="0"/>
              <a:t> </a:t>
            </a:r>
            <a:r>
              <a:rPr lang="tr-TR" dirty="0" err="1"/>
              <a:t>associated</a:t>
            </a:r>
            <a:r>
              <a:rPr lang="tr-TR" dirty="0"/>
              <a:t> </a:t>
            </a:r>
            <a:r>
              <a:rPr lang="tr-TR" dirty="0" err="1"/>
              <a:t>with</a:t>
            </a:r>
            <a:r>
              <a:rPr lang="tr-TR" dirty="0"/>
              <a:t> </a:t>
            </a:r>
            <a:r>
              <a:rPr lang="tr-TR" dirty="0" err="1"/>
              <a:t>the</a:t>
            </a:r>
            <a:r>
              <a:rPr lang="tr-TR" dirty="0"/>
              <a:t> </a:t>
            </a:r>
            <a:r>
              <a:rPr lang="tr-TR" dirty="0" err="1"/>
              <a:t>image</a:t>
            </a:r>
            <a:r>
              <a:rPr lang="tr-TR" dirty="0"/>
              <a:t> </a:t>
            </a:r>
            <a:r>
              <a:rPr lang="tr-TR" dirty="0" err="1"/>
              <a:t>conflict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                    # </a:t>
            </a:r>
            <a:r>
              <a:rPr lang="tr-TR" dirty="0" err="1"/>
              <a:t>the</a:t>
            </a:r>
            <a:r>
              <a:rPr lang="tr-TR" dirty="0"/>
              <a:t> </a:t>
            </a:r>
            <a:r>
              <a:rPr lang="tr-TR" dirty="0" err="1"/>
              <a:t>behavior</a:t>
            </a:r>
            <a:r>
              <a:rPr lang="tr-TR" dirty="0"/>
              <a:t> is </a:t>
            </a:r>
            <a:r>
              <a:rPr lang="tr-TR" dirty="0" err="1"/>
              <a:t>undefined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dirty="0"/>
              <a:t>uint32 </a:t>
            </a:r>
            <a:r>
              <a:rPr lang="tr-TR" dirty="0" err="1"/>
              <a:t>height</a:t>
            </a:r>
            <a:r>
              <a:rPr lang="tr-TR" dirty="0"/>
              <a:t>         # </a:t>
            </a:r>
            <a:r>
              <a:rPr lang="tr-TR" dirty="0" err="1"/>
              <a:t>image</a:t>
            </a:r>
            <a:r>
              <a:rPr lang="tr-TR" dirty="0"/>
              <a:t> </a:t>
            </a:r>
            <a:r>
              <a:rPr lang="tr-TR" dirty="0" err="1"/>
              <a:t>height</a:t>
            </a:r>
            <a:r>
              <a:rPr lang="tr-TR" dirty="0"/>
              <a:t>, </a:t>
            </a:r>
            <a:r>
              <a:rPr lang="tr-TR" dirty="0" err="1"/>
              <a:t>that</a:t>
            </a:r>
            <a:r>
              <a:rPr lang="tr-TR" dirty="0"/>
              <a:t> is, </a:t>
            </a:r>
            <a:r>
              <a:rPr lang="tr-TR" dirty="0" err="1"/>
              <a:t>number</a:t>
            </a:r>
            <a:r>
              <a:rPr lang="tr-TR" dirty="0"/>
              <a:t> of </a:t>
            </a:r>
            <a:r>
              <a:rPr lang="tr-TR" dirty="0" err="1"/>
              <a:t>rows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uint32 </a:t>
            </a:r>
            <a:r>
              <a:rPr lang="tr-TR" dirty="0" err="1"/>
              <a:t>width</a:t>
            </a:r>
            <a:r>
              <a:rPr lang="tr-TR" dirty="0"/>
              <a:t>          # </a:t>
            </a:r>
            <a:r>
              <a:rPr lang="tr-TR" dirty="0" err="1"/>
              <a:t>image</a:t>
            </a:r>
            <a:r>
              <a:rPr lang="tr-TR" dirty="0"/>
              <a:t> </a:t>
            </a:r>
            <a:r>
              <a:rPr lang="tr-TR" dirty="0" err="1"/>
              <a:t>width</a:t>
            </a:r>
            <a:r>
              <a:rPr lang="tr-TR" dirty="0"/>
              <a:t>, </a:t>
            </a:r>
            <a:r>
              <a:rPr lang="tr-TR" dirty="0" err="1"/>
              <a:t>that</a:t>
            </a:r>
            <a:r>
              <a:rPr lang="tr-TR" dirty="0"/>
              <a:t> is, </a:t>
            </a:r>
            <a:r>
              <a:rPr lang="tr-TR" dirty="0" err="1"/>
              <a:t>number</a:t>
            </a:r>
            <a:r>
              <a:rPr lang="tr-TR" dirty="0"/>
              <a:t> of </a:t>
            </a:r>
            <a:r>
              <a:rPr lang="tr-TR" dirty="0" err="1"/>
              <a:t>columns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dirty="0"/>
              <a:t># </a:t>
            </a:r>
            <a:r>
              <a:rPr lang="tr-TR" dirty="0" err="1"/>
              <a:t>The</a:t>
            </a:r>
            <a:r>
              <a:rPr lang="tr-TR" dirty="0"/>
              <a:t> legal </a:t>
            </a:r>
            <a:r>
              <a:rPr lang="tr-TR" dirty="0" err="1"/>
              <a:t>values</a:t>
            </a:r>
            <a:r>
              <a:rPr lang="tr-TR" dirty="0"/>
              <a:t> </a:t>
            </a:r>
            <a:r>
              <a:rPr lang="tr-TR" dirty="0" err="1"/>
              <a:t>for</a:t>
            </a:r>
            <a:r>
              <a:rPr lang="tr-TR" dirty="0"/>
              <a:t> </a:t>
            </a:r>
            <a:r>
              <a:rPr lang="tr-TR" dirty="0" err="1"/>
              <a:t>encoding</a:t>
            </a:r>
            <a:r>
              <a:rPr lang="tr-TR" dirty="0"/>
              <a:t> </a:t>
            </a:r>
            <a:r>
              <a:rPr lang="tr-TR" dirty="0" err="1"/>
              <a:t>are</a:t>
            </a:r>
            <a:r>
              <a:rPr lang="tr-TR" dirty="0"/>
              <a:t> in file </a:t>
            </a:r>
            <a:r>
              <a:rPr lang="tr-TR" dirty="0" err="1"/>
              <a:t>src</a:t>
            </a:r>
            <a:r>
              <a:rPr lang="tr-TR" dirty="0"/>
              <a:t>/image_encodings.cpp</a:t>
            </a:r>
            <a:br>
              <a:rPr lang="tr-TR" dirty="0"/>
            </a:br>
            <a:r>
              <a:rPr lang="tr-TR" dirty="0"/>
              <a:t># </a:t>
            </a:r>
            <a:r>
              <a:rPr lang="tr-TR" dirty="0" err="1"/>
              <a:t>If</a:t>
            </a:r>
            <a:r>
              <a:rPr lang="tr-TR" dirty="0"/>
              <a:t> </a:t>
            </a:r>
            <a:r>
              <a:rPr lang="tr-TR" dirty="0" err="1"/>
              <a:t>you</a:t>
            </a:r>
            <a:r>
              <a:rPr lang="tr-TR" dirty="0"/>
              <a:t> </a:t>
            </a:r>
            <a:r>
              <a:rPr lang="tr-TR" dirty="0" err="1"/>
              <a:t>want</a:t>
            </a:r>
            <a:r>
              <a:rPr lang="tr-TR" dirty="0"/>
              <a:t> </a:t>
            </a:r>
            <a:r>
              <a:rPr lang="tr-TR" dirty="0" err="1"/>
              <a:t>to</a:t>
            </a:r>
            <a:r>
              <a:rPr lang="tr-TR" dirty="0"/>
              <a:t> standardize a </a:t>
            </a:r>
            <a:r>
              <a:rPr lang="tr-TR" dirty="0" err="1"/>
              <a:t>new</a:t>
            </a:r>
            <a:r>
              <a:rPr lang="tr-TR" dirty="0"/>
              <a:t> </a:t>
            </a:r>
            <a:r>
              <a:rPr lang="tr-TR" dirty="0" err="1"/>
              <a:t>string</a:t>
            </a:r>
            <a:r>
              <a:rPr lang="tr-TR" dirty="0"/>
              <a:t> format, </a:t>
            </a:r>
            <a:r>
              <a:rPr lang="tr-TR" dirty="0" err="1"/>
              <a:t>join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# ros-users@lists.sourceforge.net </a:t>
            </a:r>
            <a:r>
              <a:rPr lang="tr-TR" dirty="0" err="1"/>
              <a:t>and</a:t>
            </a:r>
            <a:r>
              <a:rPr lang="tr-TR" dirty="0"/>
              <a:t> </a:t>
            </a:r>
            <a:r>
              <a:rPr lang="tr-TR" dirty="0" err="1"/>
              <a:t>send</a:t>
            </a:r>
            <a:r>
              <a:rPr lang="tr-TR" dirty="0"/>
              <a:t> an </a:t>
            </a:r>
            <a:r>
              <a:rPr lang="tr-TR" dirty="0" err="1"/>
              <a:t>email</a:t>
            </a:r>
            <a:r>
              <a:rPr lang="tr-TR" dirty="0"/>
              <a:t> </a:t>
            </a:r>
            <a:r>
              <a:rPr lang="tr-TR" dirty="0" err="1"/>
              <a:t>proposing</a:t>
            </a:r>
            <a:r>
              <a:rPr lang="tr-TR" dirty="0"/>
              <a:t> a </a:t>
            </a:r>
            <a:r>
              <a:rPr lang="tr-TR" dirty="0" err="1"/>
              <a:t>new</a:t>
            </a:r>
            <a:r>
              <a:rPr lang="tr-TR" dirty="0"/>
              <a:t> </a:t>
            </a:r>
            <a:r>
              <a:rPr lang="tr-TR" dirty="0" err="1"/>
              <a:t>encoding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dirty="0" err="1"/>
              <a:t>string</a:t>
            </a:r>
            <a:r>
              <a:rPr lang="tr-TR" dirty="0"/>
              <a:t> </a:t>
            </a:r>
            <a:r>
              <a:rPr lang="tr-TR" dirty="0" err="1"/>
              <a:t>encoding</a:t>
            </a:r>
            <a:r>
              <a:rPr lang="tr-TR" dirty="0"/>
              <a:t>       # </a:t>
            </a:r>
            <a:r>
              <a:rPr lang="tr-TR" dirty="0" err="1"/>
              <a:t>Encoding</a:t>
            </a:r>
            <a:r>
              <a:rPr lang="tr-TR" dirty="0"/>
              <a:t> of </a:t>
            </a:r>
            <a:r>
              <a:rPr lang="tr-TR" dirty="0" err="1"/>
              <a:t>pixels</a:t>
            </a:r>
            <a:r>
              <a:rPr lang="tr-TR" dirty="0"/>
              <a:t> -- </a:t>
            </a:r>
            <a:r>
              <a:rPr lang="tr-TR" dirty="0" err="1"/>
              <a:t>channel</a:t>
            </a:r>
            <a:r>
              <a:rPr lang="tr-TR" dirty="0"/>
              <a:t> </a:t>
            </a:r>
            <a:r>
              <a:rPr lang="tr-TR" dirty="0" err="1"/>
              <a:t>meaning</a:t>
            </a:r>
            <a:r>
              <a:rPr lang="tr-TR" dirty="0"/>
              <a:t>, </a:t>
            </a:r>
            <a:r>
              <a:rPr lang="tr-TR" dirty="0" err="1"/>
              <a:t>ordering</a:t>
            </a:r>
            <a:r>
              <a:rPr lang="tr-TR" dirty="0"/>
              <a:t>, size</a:t>
            </a:r>
            <a:br>
              <a:rPr lang="tr-TR" dirty="0"/>
            </a:br>
            <a:r>
              <a:rPr lang="tr-TR" dirty="0"/>
              <a:t>                      # </a:t>
            </a:r>
            <a:r>
              <a:rPr lang="tr-TR" dirty="0" err="1"/>
              <a:t>taken</a:t>
            </a:r>
            <a:r>
              <a:rPr lang="tr-TR" dirty="0"/>
              <a:t> </a:t>
            </a:r>
            <a:r>
              <a:rPr lang="tr-TR" dirty="0" err="1"/>
              <a:t>from</a:t>
            </a:r>
            <a:r>
              <a:rPr lang="tr-TR" dirty="0"/>
              <a:t> </a:t>
            </a:r>
            <a:r>
              <a:rPr lang="tr-TR" dirty="0" err="1"/>
              <a:t>the</a:t>
            </a:r>
            <a:r>
              <a:rPr lang="tr-TR" dirty="0"/>
              <a:t> </a:t>
            </a:r>
            <a:r>
              <a:rPr lang="tr-TR" dirty="0" err="1"/>
              <a:t>list</a:t>
            </a:r>
            <a:r>
              <a:rPr lang="tr-TR" dirty="0"/>
              <a:t> of </a:t>
            </a:r>
            <a:r>
              <a:rPr lang="tr-TR" dirty="0" err="1"/>
              <a:t>strings</a:t>
            </a:r>
            <a:r>
              <a:rPr lang="tr-TR" dirty="0"/>
              <a:t> in </a:t>
            </a:r>
            <a:r>
              <a:rPr lang="tr-TR" dirty="0" err="1"/>
              <a:t>include</a:t>
            </a:r>
            <a:r>
              <a:rPr lang="tr-TR" dirty="0"/>
              <a:t>/</a:t>
            </a:r>
            <a:r>
              <a:rPr lang="tr-TR" dirty="0" err="1"/>
              <a:t>sensor_msgs</a:t>
            </a:r>
            <a:r>
              <a:rPr lang="tr-TR" dirty="0"/>
              <a:t>/</a:t>
            </a:r>
            <a:r>
              <a:rPr lang="tr-TR" dirty="0" err="1"/>
              <a:t>image_encodings.h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dirty="0"/>
              <a:t>uint8 </a:t>
            </a:r>
            <a:r>
              <a:rPr lang="tr-TR" dirty="0" err="1"/>
              <a:t>is_bigendian</a:t>
            </a:r>
            <a:r>
              <a:rPr lang="tr-TR" dirty="0"/>
              <a:t>    # is </a:t>
            </a:r>
            <a:r>
              <a:rPr lang="tr-TR" dirty="0" err="1"/>
              <a:t>this</a:t>
            </a:r>
            <a:r>
              <a:rPr lang="tr-TR" dirty="0"/>
              <a:t> data </a:t>
            </a:r>
            <a:r>
              <a:rPr lang="tr-TR" dirty="0" err="1"/>
              <a:t>bigendian</a:t>
            </a:r>
            <a:r>
              <a:rPr lang="tr-TR" dirty="0"/>
              <a:t>?</a:t>
            </a:r>
            <a:br>
              <a:rPr lang="tr-TR" dirty="0"/>
            </a:br>
            <a:r>
              <a:rPr lang="tr-TR" dirty="0"/>
              <a:t>uint32 step           # Full </a:t>
            </a:r>
            <a:r>
              <a:rPr lang="tr-TR" dirty="0" err="1"/>
              <a:t>row</a:t>
            </a:r>
            <a:r>
              <a:rPr lang="tr-TR" dirty="0"/>
              <a:t> </a:t>
            </a:r>
            <a:r>
              <a:rPr lang="tr-TR" dirty="0" err="1"/>
              <a:t>length</a:t>
            </a:r>
            <a:r>
              <a:rPr lang="tr-TR" dirty="0"/>
              <a:t> in </a:t>
            </a:r>
            <a:r>
              <a:rPr lang="tr-TR" dirty="0" err="1"/>
              <a:t>bytes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uint8[] data          # </a:t>
            </a:r>
            <a:r>
              <a:rPr lang="tr-TR" dirty="0" err="1"/>
              <a:t>actual</a:t>
            </a:r>
            <a:r>
              <a:rPr lang="tr-TR" dirty="0"/>
              <a:t> </a:t>
            </a:r>
            <a:r>
              <a:rPr lang="tr-TR" dirty="0" err="1"/>
              <a:t>matrix</a:t>
            </a:r>
            <a:r>
              <a:rPr lang="tr-TR" dirty="0"/>
              <a:t> data, size is (step * </a:t>
            </a:r>
            <a:r>
              <a:rPr lang="tr-TR" dirty="0" err="1"/>
              <a:t>rows</a:t>
            </a:r>
            <a:r>
              <a:rPr lang="tr-T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3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</a:t>
            </a:r>
            <a:r>
              <a:rPr lang="tr-TR" dirty="0" err="1" smtClean="0"/>
              <a:t>ensor_msgs</a:t>
            </a:r>
            <a:r>
              <a:rPr lang="tr-TR" dirty="0" smtClean="0"/>
              <a:t>/</a:t>
            </a:r>
            <a:r>
              <a:rPr lang="tr-TR" dirty="0" err="1" smtClean="0"/>
              <a:t>PointCloud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# This message holds a collection of 3d points, plus optional additional</a:t>
            </a:r>
            <a:br>
              <a:rPr lang="en-US" dirty="0"/>
            </a:br>
            <a:r>
              <a:rPr lang="en-US" dirty="0"/>
              <a:t># information about each point.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# Time of sensor data acquisition, coordinate frame ID.</a:t>
            </a:r>
            <a:br>
              <a:rPr lang="en-US" dirty="0"/>
            </a:br>
            <a:r>
              <a:rPr lang="en-US" dirty="0"/>
              <a:t>Header </a:t>
            </a:r>
            <a:r>
              <a:rPr lang="en-US" dirty="0" err="1"/>
              <a:t>header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# Array of 3d points. Each Point32 should be interpreted as a 3d point</a:t>
            </a:r>
            <a:br>
              <a:rPr lang="en-US" dirty="0"/>
            </a:br>
            <a:r>
              <a:rPr lang="en-US" dirty="0"/>
              <a:t># in the frame given in the header.</a:t>
            </a:r>
            <a:br>
              <a:rPr lang="en-US" dirty="0"/>
            </a:br>
            <a:r>
              <a:rPr lang="en-US" dirty="0" err="1"/>
              <a:t>geometry_msgs</a:t>
            </a:r>
            <a:r>
              <a:rPr lang="en-US" dirty="0"/>
              <a:t>/Point32[] points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# Each channel should have the same number of elements as points array,</a:t>
            </a:r>
            <a:br>
              <a:rPr lang="en-US" dirty="0"/>
            </a:br>
            <a:r>
              <a:rPr lang="en-US" dirty="0"/>
              <a:t># and the data in each channel should correspond 1:1 with each point.</a:t>
            </a:r>
            <a:br>
              <a:rPr lang="en-US" dirty="0"/>
            </a:br>
            <a:r>
              <a:rPr lang="en-US" dirty="0"/>
              <a:t># Channel names in common practice are listed in ChannelFloat32.msg.</a:t>
            </a:r>
            <a:br>
              <a:rPr lang="en-US" dirty="0"/>
            </a:br>
            <a:r>
              <a:rPr lang="en-US"/>
              <a:t>ChannelFloat32[] 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28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</a:t>
            </a:r>
            <a:r>
              <a:rPr lang="tr-TR" dirty="0" err="1" smtClean="0"/>
              <a:t>v_bridge</a:t>
            </a:r>
            <a:endParaRPr lang="en-US" dirty="0"/>
          </a:p>
        </p:txBody>
      </p:sp>
      <p:pic>
        <p:nvPicPr>
          <p:cNvPr id="1026" name="Picture 2" descr="cvbridg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95" y="2158437"/>
            <a:ext cx="4123809" cy="36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16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Structure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stereo – </a:t>
            </a:r>
            <a:r>
              <a:rPr lang="tr-TR" dirty="0" err="1" smtClean="0"/>
              <a:t>Horizantally</a:t>
            </a:r>
            <a:r>
              <a:rPr lang="tr-TR" dirty="0" smtClean="0"/>
              <a:t> </a:t>
            </a:r>
            <a:r>
              <a:rPr lang="tr-TR" dirty="0" err="1" smtClean="0"/>
              <a:t>perfectly</a:t>
            </a:r>
            <a:r>
              <a:rPr lang="tr-TR" dirty="0" smtClean="0"/>
              <a:t> </a:t>
            </a:r>
            <a:r>
              <a:rPr lang="tr-TR" dirty="0" err="1" smtClean="0"/>
              <a:t>aligned</a:t>
            </a:r>
            <a:r>
              <a:rPr lang="tr-TR" dirty="0" smtClean="0"/>
              <a:t> </a:t>
            </a:r>
            <a:r>
              <a:rPr lang="tr-TR" dirty="0" err="1" smtClean="0"/>
              <a:t>cameras</a:t>
            </a:r>
            <a:r>
              <a:rPr lang="tr-TR" dirty="0" smtClean="0"/>
              <a:t> – Depth </a:t>
            </a:r>
            <a:r>
              <a:rPr lang="tr-TR" dirty="0" err="1" smtClean="0"/>
              <a:t>calculation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73" y="1690688"/>
            <a:ext cx="5729028" cy="5179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1913" y="1978429"/>
                <a:ext cx="5153891" cy="3483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tr-T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num>
                        <m:den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r-TR" sz="2800" dirty="0" smtClean="0"/>
              </a:p>
              <a:p>
                <a:endParaRPr lang="tr-TR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tr-TR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tr-TR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r-TR" sz="2800" dirty="0" smtClean="0"/>
              </a:p>
              <a:p>
                <a:endParaRPr lang="tr-T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tr-T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tr-T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tr-T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sz="28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13" y="1978429"/>
                <a:ext cx="5153891" cy="3483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7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Cv_brigde</a:t>
            </a:r>
            <a:r>
              <a:rPr lang="tr-TR" dirty="0" smtClean="0"/>
              <a:t> </a:t>
            </a:r>
            <a:r>
              <a:rPr lang="tr-TR" dirty="0" err="1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r-TR" dirty="0" err="1" smtClean="0">
                <a:hlinkClick r:id="rId2" action="ppaction://hlinkfile"/>
              </a:rPr>
              <a:t>Example</a:t>
            </a:r>
            <a:r>
              <a:rPr lang="tr-TR" dirty="0" smtClean="0">
                <a:hlinkClick r:id="rId2" action="ppaction://hlinkfile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6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44" y="1684178"/>
            <a:ext cx="8539251" cy="45149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Structure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stereo </a:t>
            </a:r>
            <a:r>
              <a:rPr lang="tr-TR" dirty="0" smtClean="0"/>
              <a:t>– General </a:t>
            </a:r>
            <a:r>
              <a:rPr lang="tr-TR" dirty="0" err="1" smtClean="0"/>
              <a:t>case</a:t>
            </a:r>
            <a:r>
              <a:rPr lang="tr-TR" dirty="0" smtClean="0"/>
              <a:t> - </a:t>
            </a:r>
            <a:r>
              <a:rPr lang="tr-TR" dirty="0" err="1" smtClean="0"/>
              <a:t>Epipolar</a:t>
            </a:r>
            <a:r>
              <a:rPr lang="tr-TR" dirty="0"/>
              <a:t> </a:t>
            </a:r>
            <a:r>
              <a:rPr lang="tr-TR" dirty="0" err="1" smtClean="0"/>
              <a:t>geometry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873" y="2138175"/>
            <a:ext cx="11091974" cy="42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Structure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stereo – General </a:t>
            </a:r>
            <a:r>
              <a:rPr lang="tr-TR" dirty="0" err="1"/>
              <a:t>case</a:t>
            </a:r>
            <a:r>
              <a:rPr lang="tr-TR" dirty="0"/>
              <a:t> - </a:t>
            </a:r>
            <a:r>
              <a:rPr lang="tr-TR" dirty="0" err="1"/>
              <a:t>Epipolar</a:t>
            </a:r>
            <a:r>
              <a:rPr lang="tr-TR" dirty="0"/>
              <a:t> </a:t>
            </a:r>
            <a:r>
              <a:rPr lang="tr-TR" dirty="0" err="1" smtClean="0"/>
              <a:t>rectification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3146" y="1826789"/>
            <a:ext cx="7820025" cy="3867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483" y="1817264"/>
            <a:ext cx="775335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908" y="1845839"/>
            <a:ext cx="7810500" cy="382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533" y="1879177"/>
            <a:ext cx="7715250" cy="3762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380" y="2568102"/>
            <a:ext cx="26607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 smtClean="0"/>
              <a:t>Original</a:t>
            </a:r>
            <a:endParaRPr lang="tr-TR" sz="2800" dirty="0" smtClean="0"/>
          </a:p>
          <a:p>
            <a:r>
              <a:rPr lang="tr-TR" sz="2800" dirty="0" smtClean="0"/>
              <a:t>Lens </a:t>
            </a:r>
            <a:r>
              <a:rPr lang="tr-TR" sz="2800" dirty="0" err="1" smtClean="0"/>
              <a:t>distortion</a:t>
            </a:r>
            <a:endParaRPr lang="tr-TR" sz="2800" dirty="0" smtClean="0"/>
          </a:p>
          <a:p>
            <a:r>
              <a:rPr lang="tr-TR" sz="2800" dirty="0" smtClean="0"/>
              <a:t>T&amp;R</a:t>
            </a:r>
          </a:p>
          <a:p>
            <a:r>
              <a:rPr lang="tr-TR" sz="2800" dirty="0" err="1" smtClean="0"/>
              <a:t>Horizantal</a:t>
            </a:r>
            <a:r>
              <a:rPr lang="tr-TR" sz="2800" dirty="0" smtClean="0"/>
              <a:t> </a:t>
            </a:r>
            <a:r>
              <a:rPr lang="tr-TR" sz="2800" dirty="0" err="1" smtClean="0"/>
              <a:t>match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37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</a:t>
            </a:r>
            <a:r>
              <a:rPr lang="en-US" dirty="0" smtClean="0"/>
              <a:t>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two images taken with the same camera at different times and from different unknown positions</a:t>
            </a:r>
          </a:p>
          <a:p>
            <a:r>
              <a:rPr lang="en-US" dirty="0" smtClean="0"/>
              <a:t>Both motion and the structure should be estimated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4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93411"/>
            <a:ext cx="76200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8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6689</TotalTime>
  <Words>937</Words>
  <Application>Microsoft Office PowerPoint</Application>
  <PresentationFormat>Widescreen</PresentationFormat>
  <Paragraphs>235</Paragraphs>
  <Slides>50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Wingdings</vt:lpstr>
      <vt:lpstr>Office Theme</vt:lpstr>
      <vt:lpstr>Robot Teknolojisine Giriş  Yrd. Doç. Dr. Erkan Uslu,  Doç. Dr. Sırma Yavuz, Doç. Dr. Fatih Amasyalı, Ar. Grv. Nihal Altuntaş, Ar. Grv. Furkan Çakmak   D109 – DB028 Pazartesi 13:00-16:00  10 </vt:lpstr>
      <vt:lpstr>PowerPoint Presentation</vt:lpstr>
      <vt:lpstr>Structure from stereo</vt:lpstr>
      <vt:lpstr>Structure from stereo – Horizantally perfectly aligned cameras - Matching</vt:lpstr>
      <vt:lpstr>Structure from stereo – Horizantally perfectly aligned cameras – Depth calculation</vt:lpstr>
      <vt:lpstr>Structure from stereo – General case - Epipolar geometry</vt:lpstr>
      <vt:lpstr>Structure from stereo – General case - Epipolar rectification</vt:lpstr>
      <vt:lpstr>Structure from motion</vt:lpstr>
      <vt:lpstr>Structure from motion</vt:lpstr>
      <vt:lpstr>Structure from motion - Visual odometry</vt:lpstr>
      <vt:lpstr>Motion field and Optical flow </vt:lpstr>
      <vt:lpstr>Motion Field</vt:lpstr>
      <vt:lpstr>Optical Flow</vt:lpstr>
      <vt:lpstr>Optical Flow</vt:lpstr>
      <vt:lpstr>Optical Flow</vt:lpstr>
      <vt:lpstr>Color Tracking</vt:lpstr>
      <vt:lpstr>Image Filtering</vt:lpstr>
      <vt:lpstr>Image Filtering – Spatial Filtering - Smoothing Filters</vt:lpstr>
      <vt:lpstr>Image Filtering – Spatial Filtering – Edge Detection</vt:lpstr>
      <vt:lpstr>Straight Edge Extraction – Hough Transform</vt:lpstr>
      <vt:lpstr>Image Similarity</vt:lpstr>
      <vt:lpstr>Image Similarity</vt:lpstr>
      <vt:lpstr>Feature Extraction</vt:lpstr>
      <vt:lpstr>Feature Extraction</vt:lpstr>
      <vt:lpstr>Properties of ideal feature detectors</vt:lpstr>
      <vt:lpstr>Corner Detectors</vt:lpstr>
      <vt:lpstr>Harris Corner Detector </vt:lpstr>
      <vt:lpstr>Harris Corner Detector </vt:lpstr>
      <vt:lpstr>Harris Corner Detector</vt:lpstr>
      <vt:lpstr>Blob Detectors</vt:lpstr>
      <vt:lpstr>SIFT Features</vt:lpstr>
      <vt:lpstr>Feature Extraction Based on Range</vt:lpstr>
      <vt:lpstr>Line Fitting (Answer to 3rd question)</vt:lpstr>
      <vt:lpstr>Line Fitting</vt:lpstr>
      <vt:lpstr>Line Fitting – Unweighted Least Squares</vt:lpstr>
      <vt:lpstr>Line Fitting – Unweighted Least Squares</vt:lpstr>
      <vt:lpstr>Line Extraction</vt:lpstr>
      <vt:lpstr>Split and Merge Line Extraction </vt:lpstr>
      <vt:lpstr>Line Regression – Line Extraction</vt:lpstr>
      <vt:lpstr>Incremental </vt:lpstr>
      <vt:lpstr>RANSAC (Random Sample Consensus)</vt:lpstr>
      <vt:lpstr>Hough Transform</vt:lpstr>
      <vt:lpstr>Expectation Maximization</vt:lpstr>
      <vt:lpstr>Range Histogram Features</vt:lpstr>
      <vt:lpstr>Other Geometric Features</vt:lpstr>
      <vt:lpstr>sensor_msgs/LaserScan</vt:lpstr>
      <vt:lpstr>sensor_msgs/Image   RGB or Depth</vt:lpstr>
      <vt:lpstr>sensor_msgs/PointCloud</vt:lpstr>
      <vt:lpstr>cv_bridge</vt:lpstr>
      <vt:lpstr>Cv_brigde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Teknolojisine Giriş  Yrd. Doç. Dr. Erkan Uslu,  Doç. Dr. Sırma Yavuz, Doç. Dr. Fatih Amasyalı, Ar. Grv. Nihal Altuntaş, Ar. Grv. Furkan Çakmak</dc:title>
  <dc:creator>Windows User</dc:creator>
  <cp:lastModifiedBy>Windows User</cp:lastModifiedBy>
  <cp:revision>1037</cp:revision>
  <dcterms:created xsi:type="dcterms:W3CDTF">2017-09-18T07:12:52Z</dcterms:created>
  <dcterms:modified xsi:type="dcterms:W3CDTF">2017-11-20T08:33:53Z</dcterms:modified>
</cp:coreProperties>
</file>